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y="6858000" cx="9144000"/>
  <p:notesSz cx="6858000" cy="9144000"/>
  <p:embeddedFontLst>
    <p:embeddedFont>
      <p:font typeface="Merriweather Sans"/>
      <p:regular r:id="rId44"/>
      <p:bold r:id="rId45"/>
      <p:italic r:id="rId46"/>
      <p:boldItalic r:id="rId47"/>
    </p:embeddedFont>
    <p:embeddedFont>
      <p:font typeface="Helvetica Neue"/>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2" roundtripDataSignature="AMtx7mgq4kZfX7XDapg3Y55yjoZFe92C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font" Target="fonts/MerriweatherSans-regular.fntdata"/><Relationship Id="rId43" Type="http://schemas.openxmlformats.org/officeDocument/2006/relationships/slide" Target="slides/slide39.xml"/><Relationship Id="rId46" Type="http://schemas.openxmlformats.org/officeDocument/2006/relationships/font" Target="fonts/MerriweatherSans-italic.fntdata"/><Relationship Id="rId45" Type="http://schemas.openxmlformats.org/officeDocument/2006/relationships/font" Target="fonts/Merriweather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HelveticaNeue-regular.fntdata"/><Relationship Id="rId47" Type="http://schemas.openxmlformats.org/officeDocument/2006/relationships/font" Target="fonts/MerriweatherSans-boldItalic.fntdata"/><Relationship Id="rId49" Type="http://schemas.openxmlformats.org/officeDocument/2006/relationships/font" Target="fonts/HelveticaNeue-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HelveticaNeue-boldItalic.fntdata"/><Relationship Id="rId50" Type="http://schemas.openxmlformats.org/officeDocument/2006/relationships/font" Target="fonts/HelveticaNeue-italic.fntdata"/><Relationship Id="rId52"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1pPr>
            <a:lvl2pPr indent="-228600" lvl="1" marL="9144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2pPr>
            <a:lvl3pPr indent="-228600" lvl="2" marL="13716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3pPr>
            <a:lvl4pPr indent="-228600" lvl="3" marL="18288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4pPr>
            <a:lvl5pPr indent="-228600" lvl="4" marL="22860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5pPr>
            <a:lvl6pPr indent="-228600" lvl="5" marL="27432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6pPr>
            <a:lvl7pPr indent="-228600" lvl="6" marL="32004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7pPr>
            <a:lvl8pPr indent="-228600" lvl="7" marL="36576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8pPr>
            <a:lvl9pPr indent="-228600" lvl="8" marL="41148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 name="Google Shape;1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 name="Google Shape;3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 name="Google Shape;4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x">
  <p:cSld name="TITLE_AND_BODY">
    <p:bg>
      <p:bgPr>
        <a:solidFill>
          <a:srgbClr val="F1F1F1"/>
        </a:solidFill>
      </p:bgPr>
    </p:bg>
    <p:spTree>
      <p:nvGrpSpPr>
        <p:cNvPr id="9" name="Shape 9"/>
        <p:cNvGrpSpPr/>
        <p:nvPr/>
      </p:nvGrpSpPr>
      <p:grpSpPr>
        <a:xfrm>
          <a:off x="0" y="0"/>
          <a:ext cx="0" cy="0"/>
          <a:chOff x="0" y="0"/>
          <a:chExt cx="0" cy="0"/>
        </a:xfrm>
      </p:grpSpPr>
      <p:sp>
        <p:nvSpPr>
          <p:cNvPr id="10" name="Google Shape;10;p42"/>
          <p:cNvSpPr txBox="1"/>
          <p:nvPr>
            <p:ph idx="12" type="sldNum"/>
          </p:nvPr>
        </p:nvSpPr>
        <p:spPr>
          <a:xfrm>
            <a:off x="6312016" y="5503577"/>
            <a:ext cx="241190" cy="246449"/>
          </a:xfrm>
          <a:prstGeom prst="rect">
            <a:avLst/>
          </a:prstGeom>
          <a:noFill/>
          <a:ln>
            <a:noFill/>
          </a:ln>
        </p:spPr>
        <p:txBody>
          <a:bodyPr anchorCtr="0" anchor="ctr" bIns="34300" lIns="34300" spcFirstLastPara="1" rIns="34300" wrap="square" tIns="34300">
            <a:spAutoFit/>
          </a:bodyPr>
          <a:lstStyle>
            <a:lvl1pPr indent="0" lvl="0"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757575"/>
              </a:buClr>
              <a:buSzPts val="1200"/>
              <a:buFont typeface="Trebuchet MS"/>
              <a:buNone/>
              <a:defRPr>
                <a:solidFill>
                  <a:srgbClr val="757575"/>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solidFill>
                <a:srgbClr val="474747"/>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2">
    <p:spTree>
      <p:nvGrpSpPr>
        <p:cNvPr id="11" name="Shape 11"/>
        <p:cNvGrpSpPr/>
        <p:nvPr/>
      </p:nvGrpSpPr>
      <p:grpSpPr>
        <a:xfrm>
          <a:off x="0" y="0"/>
          <a:ext cx="0" cy="0"/>
          <a:chOff x="0" y="0"/>
          <a:chExt cx="0" cy="0"/>
        </a:xfrm>
      </p:grpSpPr>
      <p:sp>
        <p:nvSpPr>
          <p:cNvPr id="12" name="Google Shape;12;p43"/>
          <p:cNvSpPr txBox="1"/>
          <p:nvPr>
            <p:ph type="title"/>
          </p:nvPr>
        </p:nvSpPr>
        <p:spPr>
          <a:xfrm>
            <a:off x="311698" y="1302273"/>
            <a:ext cx="8520604" cy="572710"/>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3" name="Google Shape;13;p43"/>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Clr>
                <a:srgbClr val="474747"/>
              </a:buClr>
              <a:buSzPts val="1800"/>
              <a:buChar char="●"/>
              <a:defRPr/>
            </a:lvl1pPr>
            <a:lvl2pPr indent="-342900" lvl="1" marL="914400" algn="l">
              <a:lnSpc>
                <a:spcPct val="115000"/>
              </a:lnSpc>
              <a:spcBef>
                <a:spcPts val="0"/>
              </a:spcBef>
              <a:spcAft>
                <a:spcPts val="0"/>
              </a:spcAft>
              <a:buClr>
                <a:srgbClr val="474747"/>
              </a:buClr>
              <a:buSzPts val="1800"/>
              <a:buChar char="○"/>
              <a:defRPr/>
            </a:lvl2pPr>
            <a:lvl3pPr indent="-342900" lvl="2" marL="1371600" algn="l">
              <a:lnSpc>
                <a:spcPct val="115000"/>
              </a:lnSpc>
              <a:spcBef>
                <a:spcPts val="0"/>
              </a:spcBef>
              <a:spcAft>
                <a:spcPts val="0"/>
              </a:spcAft>
              <a:buClr>
                <a:srgbClr val="474747"/>
              </a:buClr>
              <a:buSzPts val="1800"/>
              <a:buChar char="■"/>
              <a:defRPr/>
            </a:lvl3pPr>
            <a:lvl4pPr indent="-342900" lvl="3" marL="1828800" algn="l">
              <a:lnSpc>
                <a:spcPct val="115000"/>
              </a:lnSpc>
              <a:spcBef>
                <a:spcPts val="0"/>
              </a:spcBef>
              <a:spcAft>
                <a:spcPts val="0"/>
              </a:spcAft>
              <a:buClr>
                <a:srgbClr val="474747"/>
              </a:buClr>
              <a:buSzPts val="1800"/>
              <a:buChar char="●"/>
              <a:defRPr/>
            </a:lvl4pPr>
            <a:lvl5pPr indent="-342900" lvl="4" marL="2286000" algn="l">
              <a:lnSpc>
                <a:spcPct val="115000"/>
              </a:lnSpc>
              <a:spcBef>
                <a:spcPts val="0"/>
              </a:spcBef>
              <a:spcAft>
                <a:spcPts val="0"/>
              </a:spcAft>
              <a:buClr>
                <a:srgbClr val="474747"/>
              </a:buClr>
              <a:buSzPts val="1800"/>
              <a:buChar char="○"/>
              <a:defRPr/>
            </a:lvl5pPr>
            <a:lvl6pPr indent="-342900" lvl="5" marL="2743200" algn="l">
              <a:lnSpc>
                <a:spcPct val="115000"/>
              </a:lnSpc>
              <a:spcBef>
                <a:spcPts val="0"/>
              </a:spcBef>
              <a:spcAft>
                <a:spcPts val="0"/>
              </a:spcAft>
              <a:buClr>
                <a:srgbClr val="474747"/>
              </a:buClr>
              <a:buSzPts val="1800"/>
              <a:buChar char="●"/>
              <a:defRPr/>
            </a:lvl6pPr>
            <a:lvl7pPr indent="-342900" lvl="6" marL="3200400" algn="l">
              <a:lnSpc>
                <a:spcPct val="115000"/>
              </a:lnSpc>
              <a:spcBef>
                <a:spcPts val="0"/>
              </a:spcBef>
              <a:spcAft>
                <a:spcPts val="0"/>
              </a:spcAft>
              <a:buClr>
                <a:srgbClr val="474747"/>
              </a:buClr>
              <a:buSzPts val="1800"/>
              <a:buChar char="●"/>
              <a:defRPr/>
            </a:lvl7pPr>
            <a:lvl8pPr indent="-342900" lvl="7" marL="3657600" algn="l">
              <a:lnSpc>
                <a:spcPct val="115000"/>
              </a:lnSpc>
              <a:spcBef>
                <a:spcPts val="0"/>
              </a:spcBef>
              <a:spcAft>
                <a:spcPts val="0"/>
              </a:spcAft>
              <a:buClr>
                <a:srgbClr val="474747"/>
              </a:buClr>
              <a:buSzPts val="1800"/>
              <a:buChar char="●"/>
              <a:defRPr/>
            </a:lvl8pPr>
            <a:lvl9pPr indent="-342900" lvl="8" marL="4114800" algn="l">
              <a:lnSpc>
                <a:spcPct val="115000"/>
              </a:lnSpc>
              <a:spcBef>
                <a:spcPts val="0"/>
              </a:spcBef>
              <a:spcAft>
                <a:spcPts val="0"/>
              </a:spcAft>
              <a:buClr>
                <a:srgbClr val="474747"/>
              </a:buClr>
              <a:buSzPts val="1800"/>
              <a:buChar char="●"/>
              <a:defRPr/>
            </a:lvl9pPr>
          </a:lstStyle>
          <a:p/>
        </p:txBody>
      </p:sp>
      <p:sp>
        <p:nvSpPr>
          <p:cNvPr id="14" name="Google Shape;14;p43"/>
          <p:cNvSpPr txBox="1"/>
          <p:nvPr>
            <p:ph idx="12" type="sldNum"/>
          </p:nvPr>
        </p:nvSpPr>
        <p:spPr>
          <a:xfrm>
            <a:off x="8656105" y="5539438"/>
            <a:ext cx="365058" cy="355657"/>
          </a:xfrm>
          <a:prstGeom prst="rect">
            <a:avLst/>
          </a:prstGeom>
          <a:noFill/>
          <a:ln>
            <a:noFill/>
          </a:ln>
        </p:spPr>
        <p:txBody>
          <a:bodyPr anchorCtr="0" anchor="ctr" bIns="91400" lIns="91400" spcFirstLastPara="1" rIns="91400" wrap="square" tIns="91400">
            <a:spAutoFit/>
          </a:bodyPr>
          <a:lstStyle>
            <a:lvl1pPr indent="0" lvl="0" marL="0" algn="r">
              <a:lnSpc>
                <a:spcPct val="100000"/>
              </a:lnSpc>
              <a:spcBef>
                <a:spcPts val="0"/>
              </a:spcBef>
              <a:spcAft>
                <a:spcPts val="0"/>
              </a:spcAft>
              <a:buClr>
                <a:srgbClr val="474747"/>
              </a:buClr>
              <a:buSzPts val="1200"/>
              <a:buFont typeface="Arial"/>
              <a:buNone/>
              <a:defRPr sz="1200">
                <a:solidFill>
                  <a:srgbClr val="474747"/>
                </a:solidFill>
              </a:defRPr>
            </a:lvl1pPr>
            <a:lvl2pPr indent="0" lvl="1" marL="0" algn="r">
              <a:lnSpc>
                <a:spcPct val="100000"/>
              </a:lnSpc>
              <a:spcBef>
                <a:spcPts val="0"/>
              </a:spcBef>
              <a:spcAft>
                <a:spcPts val="0"/>
              </a:spcAft>
              <a:buClr>
                <a:srgbClr val="474747"/>
              </a:buClr>
              <a:buSzPts val="1200"/>
              <a:buFont typeface="Arial"/>
              <a:buNone/>
              <a:defRPr sz="1200">
                <a:solidFill>
                  <a:srgbClr val="474747"/>
                </a:solidFill>
              </a:defRPr>
            </a:lvl2pPr>
            <a:lvl3pPr indent="0" lvl="2" marL="0" algn="r">
              <a:lnSpc>
                <a:spcPct val="100000"/>
              </a:lnSpc>
              <a:spcBef>
                <a:spcPts val="0"/>
              </a:spcBef>
              <a:spcAft>
                <a:spcPts val="0"/>
              </a:spcAft>
              <a:buClr>
                <a:srgbClr val="474747"/>
              </a:buClr>
              <a:buSzPts val="1200"/>
              <a:buFont typeface="Arial"/>
              <a:buNone/>
              <a:defRPr sz="1200">
                <a:solidFill>
                  <a:srgbClr val="474747"/>
                </a:solidFill>
              </a:defRPr>
            </a:lvl3pPr>
            <a:lvl4pPr indent="0" lvl="3" marL="0" algn="r">
              <a:lnSpc>
                <a:spcPct val="100000"/>
              </a:lnSpc>
              <a:spcBef>
                <a:spcPts val="0"/>
              </a:spcBef>
              <a:spcAft>
                <a:spcPts val="0"/>
              </a:spcAft>
              <a:buClr>
                <a:srgbClr val="474747"/>
              </a:buClr>
              <a:buSzPts val="1200"/>
              <a:buFont typeface="Arial"/>
              <a:buNone/>
              <a:defRPr sz="1200">
                <a:solidFill>
                  <a:srgbClr val="474747"/>
                </a:solidFill>
              </a:defRPr>
            </a:lvl4pPr>
            <a:lvl5pPr indent="0" lvl="4" marL="0" algn="r">
              <a:lnSpc>
                <a:spcPct val="100000"/>
              </a:lnSpc>
              <a:spcBef>
                <a:spcPts val="0"/>
              </a:spcBef>
              <a:spcAft>
                <a:spcPts val="0"/>
              </a:spcAft>
              <a:buClr>
                <a:srgbClr val="474747"/>
              </a:buClr>
              <a:buSzPts val="1200"/>
              <a:buFont typeface="Arial"/>
              <a:buNone/>
              <a:defRPr sz="1200">
                <a:solidFill>
                  <a:srgbClr val="474747"/>
                </a:solidFill>
              </a:defRPr>
            </a:lvl5pPr>
            <a:lvl6pPr indent="0" lvl="5" marL="0" algn="r">
              <a:lnSpc>
                <a:spcPct val="100000"/>
              </a:lnSpc>
              <a:spcBef>
                <a:spcPts val="0"/>
              </a:spcBef>
              <a:spcAft>
                <a:spcPts val="0"/>
              </a:spcAft>
              <a:buClr>
                <a:srgbClr val="474747"/>
              </a:buClr>
              <a:buSzPts val="1200"/>
              <a:buFont typeface="Arial"/>
              <a:buNone/>
              <a:defRPr sz="1200">
                <a:solidFill>
                  <a:srgbClr val="474747"/>
                </a:solidFill>
              </a:defRPr>
            </a:lvl6pPr>
            <a:lvl7pPr indent="0" lvl="6" marL="0" algn="r">
              <a:lnSpc>
                <a:spcPct val="100000"/>
              </a:lnSpc>
              <a:spcBef>
                <a:spcPts val="0"/>
              </a:spcBef>
              <a:spcAft>
                <a:spcPts val="0"/>
              </a:spcAft>
              <a:buClr>
                <a:srgbClr val="474747"/>
              </a:buClr>
              <a:buSzPts val="1200"/>
              <a:buFont typeface="Arial"/>
              <a:buNone/>
              <a:defRPr sz="1200">
                <a:solidFill>
                  <a:srgbClr val="474747"/>
                </a:solidFill>
              </a:defRPr>
            </a:lvl7pPr>
            <a:lvl8pPr indent="0" lvl="7" marL="0" algn="r">
              <a:lnSpc>
                <a:spcPct val="100000"/>
              </a:lnSpc>
              <a:spcBef>
                <a:spcPts val="0"/>
              </a:spcBef>
              <a:spcAft>
                <a:spcPts val="0"/>
              </a:spcAft>
              <a:buClr>
                <a:srgbClr val="474747"/>
              </a:buClr>
              <a:buSzPts val="1200"/>
              <a:buFont typeface="Arial"/>
              <a:buNone/>
              <a:defRPr sz="1200">
                <a:solidFill>
                  <a:srgbClr val="474747"/>
                </a:solidFill>
              </a:defRPr>
            </a:lvl8pPr>
            <a:lvl9pPr indent="0" lvl="8" marL="0" algn="r">
              <a:lnSpc>
                <a:spcPct val="100000"/>
              </a:lnSpc>
              <a:spcBef>
                <a:spcPts val="0"/>
              </a:spcBef>
              <a:spcAft>
                <a:spcPts val="0"/>
              </a:spcAft>
              <a:buClr>
                <a:srgbClr val="474747"/>
              </a:buClr>
              <a:buSzPts val="1200"/>
              <a:buFont typeface="Arial"/>
              <a:buNone/>
              <a:defRPr sz="1200">
                <a:solidFill>
                  <a:srgbClr val="474747"/>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spTree>
      <p:nvGrpSpPr>
        <p:cNvPr id="15" name="Shape 15"/>
        <p:cNvGrpSpPr/>
        <p:nvPr/>
      </p:nvGrpSpPr>
      <p:grpSpPr>
        <a:xfrm>
          <a:off x="0" y="0"/>
          <a:ext cx="0" cy="0"/>
          <a:chOff x="0" y="0"/>
          <a:chExt cx="0" cy="0"/>
        </a:xfrm>
      </p:grpSpPr>
      <p:sp>
        <p:nvSpPr>
          <p:cNvPr id="16" name="Google Shape;16;p44"/>
          <p:cNvSpPr txBox="1"/>
          <p:nvPr>
            <p:ph idx="12" type="sldNum"/>
          </p:nvPr>
        </p:nvSpPr>
        <p:spPr>
          <a:xfrm>
            <a:off x="8305800" y="6324600"/>
            <a:ext cx="386662" cy="375227"/>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000000"/>
              </a:buClr>
              <a:buSzPts val="2000"/>
              <a:buFont typeface="Arial"/>
              <a:buNone/>
              <a:defRPr sz="2000">
                <a:solidFill>
                  <a:srgbClr val="000000"/>
                </a:solidFill>
              </a:defRPr>
            </a:lvl1pPr>
            <a:lvl2pPr indent="0" lvl="1" marL="0" marR="0" algn="l">
              <a:lnSpc>
                <a:spcPct val="100000"/>
              </a:lnSpc>
              <a:spcBef>
                <a:spcPts val="0"/>
              </a:spcBef>
              <a:spcAft>
                <a:spcPts val="0"/>
              </a:spcAft>
              <a:buClr>
                <a:srgbClr val="000000"/>
              </a:buClr>
              <a:buSzPts val="2000"/>
              <a:buFont typeface="Arial"/>
              <a:buNone/>
              <a:defRPr sz="2000">
                <a:solidFill>
                  <a:srgbClr val="000000"/>
                </a:solidFill>
              </a:defRPr>
            </a:lvl2pPr>
            <a:lvl3pPr indent="0" lvl="2" marL="0" marR="0" algn="l">
              <a:lnSpc>
                <a:spcPct val="100000"/>
              </a:lnSpc>
              <a:spcBef>
                <a:spcPts val="0"/>
              </a:spcBef>
              <a:spcAft>
                <a:spcPts val="0"/>
              </a:spcAft>
              <a:buClr>
                <a:srgbClr val="000000"/>
              </a:buClr>
              <a:buSzPts val="2000"/>
              <a:buFont typeface="Arial"/>
              <a:buNone/>
              <a:defRPr sz="2000">
                <a:solidFill>
                  <a:srgbClr val="000000"/>
                </a:solidFill>
              </a:defRPr>
            </a:lvl3pPr>
            <a:lvl4pPr indent="0" lvl="3" marL="0" marR="0" algn="l">
              <a:lnSpc>
                <a:spcPct val="100000"/>
              </a:lnSpc>
              <a:spcBef>
                <a:spcPts val="0"/>
              </a:spcBef>
              <a:spcAft>
                <a:spcPts val="0"/>
              </a:spcAft>
              <a:buClr>
                <a:srgbClr val="000000"/>
              </a:buClr>
              <a:buSzPts val="2000"/>
              <a:buFont typeface="Arial"/>
              <a:buNone/>
              <a:defRPr sz="2000">
                <a:solidFill>
                  <a:srgbClr val="000000"/>
                </a:solidFill>
              </a:defRPr>
            </a:lvl4pPr>
            <a:lvl5pPr indent="0" lvl="4" marL="0" marR="0" algn="l">
              <a:lnSpc>
                <a:spcPct val="100000"/>
              </a:lnSpc>
              <a:spcBef>
                <a:spcPts val="0"/>
              </a:spcBef>
              <a:spcAft>
                <a:spcPts val="0"/>
              </a:spcAft>
              <a:buClr>
                <a:srgbClr val="000000"/>
              </a:buClr>
              <a:buSzPts val="2000"/>
              <a:buFont typeface="Arial"/>
              <a:buNone/>
              <a:defRPr sz="2000">
                <a:solidFill>
                  <a:srgbClr val="000000"/>
                </a:solidFill>
              </a:defRPr>
            </a:lvl5pPr>
            <a:lvl6pPr indent="0" lvl="5" marL="0" marR="0" algn="l">
              <a:lnSpc>
                <a:spcPct val="100000"/>
              </a:lnSpc>
              <a:spcBef>
                <a:spcPts val="0"/>
              </a:spcBef>
              <a:spcAft>
                <a:spcPts val="0"/>
              </a:spcAft>
              <a:buClr>
                <a:srgbClr val="000000"/>
              </a:buClr>
              <a:buSzPts val="2000"/>
              <a:buFont typeface="Arial"/>
              <a:buNone/>
              <a:defRPr sz="2000">
                <a:solidFill>
                  <a:srgbClr val="000000"/>
                </a:solidFill>
              </a:defRPr>
            </a:lvl6pPr>
            <a:lvl7pPr indent="0" lvl="6" marL="0" marR="0" algn="l">
              <a:lnSpc>
                <a:spcPct val="100000"/>
              </a:lnSpc>
              <a:spcBef>
                <a:spcPts val="0"/>
              </a:spcBef>
              <a:spcAft>
                <a:spcPts val="0"/>
              </a:spcAft>
              <a:buClr>
                <a:srgbClr val="000000"/>
              </a:buClr>
              <a:buSzPts val="2000"/>
              <a:buFont typeface="Arial"/>
              <a:buNone/>
              <a:defRPr sz="2000">
                <a:solidFill>
                  <a:srgbClr val="000000"/>
                </a:solidFill>
              </a:defRPr>
            </a:lvl7pPr>
            <a:lvl8pPr indent="0" lvl="7" marL="0" marR="0" algn="l">
              <a:lnSpc>
                <a:spcPct val="100000"/>
              </a:lnSpc>
              <a:spcBef>
                <a:spcPts val="0"/>
              </a:spcBef>
              <a:spcAft>
                <a:spcPts val="0"/>
              </a:spcAft>
              <a:buClr>
                <a:srgbClr val="000000"/>
              </a:buClr>
              <a:buSzPts val="2000"/>
              <a:buFont typeface="Arial"/>
              <a:buNone/>
              <a:defRPr sz="2000">
                <a:solidFill>
                  <a:srgbClr val="000000"/>
                </a:solidFill>
              </a:defRPr>
            </a:lvl8pPr>
            <a:lvl9pPr indent="0" lvl="8" marL="0" marR="0" algn="l">
              <a:lnSpc>
                <a:spcPct val="100000"/>
              </a:lnSpc>
              <a:spcBef>
                <a:spcPts val="0"/>
              </a:spcBef>
              <a:spcAft>
                <a:spcPts val="0"/>
              </a:spcAft>
              <a:buClr>
                <a:srgbClr val="000000"/>
              </a:buClr>
              <a:buSzPts val="2000"/>
              <a:buFont typeface="Arial"/>
              <a:buNone/>
              <a:defRPr sz="2000">
                <a:solidFill>
                  <a:srgbClr val="000000"/>
                </a:solidFill>
              </a:defRPr>
            </a:lvl9pPr>
          </a:lstStyle>
          <a:p>
            <a:pPr indent="0" lvl="0" marL="0" rtl="0" algn="l">
              <a:spcBef>
                <a:spcPts val="0"/>
              </a:spcBef>
              <a:spcAft>
                <a:spcPts val="0"/>
              </a:spcAft>
              <a:buNone/>
            </a:pPr>
            <a:fld id="{00000000-1234-1234-1234-123412341234}" type="slidenum">
              <a:rPr lang="en-US"/>
              <a:t>‹#›</a:t>
            </a:fld>
            <a:endParaRPr sz="1200">
              <a:solidFill>
                <a:srgbClr val="474747"/>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41"/>
          <p:cNvSpPr txBox="1"/>
          <p:nvPr>
            <p:ph type="title"/>
          </p:nvPr>
        </p:nvSpPr>
        <p:spPr>
          <a:xfrm>
            <a:off x="311698" y="1302273"/>
            <a:ext cx="8520604" cy="572710"/>
          </a:xfrm>
          <a:prstGeom prst="rect">
            <a:avLst/>
          </a:prstGeom>
          <a:noFill/>
          <a:ln>
            <a:noFill/>
          </a:ln>
        </p:spPr>
        <p:txBody>
          <a:bodyPr anchorCtr="0" anchor="t" bIns="91400" lIns="91400" spcFirstLastPara="1" rIns="91400" wrap="square" tIns="91400">
            <a:normAutofit/>
          </a:bodyPr>
          <a:lstStyle>
            <a:lvl1pPr lvl="0"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9pPr>
          </a:lstStyle>
          <a:p/>
        </p:txBody>
      </p:sp>
      <p:sp>
        <p:nvSpPr>
          <p:cNvPr id="7" name="Google Shape;7;p41"/>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lvl1pPr indent="-381000" lvl="0" marL="4572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1pPr>
            <a:lvl2pPr indent="-381000" lvl="1" marL="9144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2pPr>
            <a:lvl3pPr indent="-381000" lvl="2" marL="13716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3pPr>
            <a:lvl4pPr indent="-381000" lvl="3" marL="18288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4pPr>
            <a:lvl5pPr indent="-381000" lvl="4" marL="22860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5pPr>
            <a:lvl6pPr indent="-381000" lvl="5" marL="27432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6pPr>
            <a:lvl7pPr indent="-381000" lvl="6" marL="32004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7pPr>
            <a:lvl8pPr indent="-381000" lvl="7" marL="36576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8pPr>
            <a:lvl9pPr indent="-381000" lvl="8" marL="4114800" marR="0" rtl="0" algn="l">
              <a:lnSpc>
                <a:spcPct val="115000"/>
              </a:lnSpc>
              <a:spcBef>
                <a:spcPts val="0"/>
              </a:spcBef>
              <a:spcAft>
                <a:spcPts val="0"/>
              </a:spcAft>
              <a:buClr>
                <a:srgbClr val="474747"/>
              </a:buClr>
              <a:buSzPts val="2400"/>
              <a:buFont typeface="Arial"/>
              <a:buChar char="●"/>
              <a:defRPr b="0" i="0" sz="2400" u="none" cap="none" strike="noStrike">
                <a:solidFill>
                  <a:srgbClr val="474747"/>
                </a:solidFill>
                <a:latin typeface="Arial"/>
                <a:ea typeface="Arial"/>
                <a:cs typeface="Arial"/>
                <a:sym typeface="Arial"/>
              </a:defRPr>
            </a:lvl9pPr>
          </a:lstStyle>
          <a:p/>
        </p:txBody>
      </p:sp>
      <p:sp>
        <p:nvSpPr>
          <p:cNvPr id="8" name="Google Shape;8;p41"/>
          <p:cNvSpPr txBox="1"/>
          <p:nvPr>
            <p:ph idx="12" type="sldNum"/>
          </p:nvPr>
        </p:nvSpPr>
        <p:spPr>
          <a:xfrm>
            <a:off x="8656105" y="5539438"/>
            <a:ext cx="365058" cy="355657"/>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1pPr>
            <a:lvl2pPr indent="0" lvl="1"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2pPr>
            <a:lvl3pPr indent="0" lvl="2"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3pPr>
            <a:lvl4pPr indent="0" lvl="3"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4pPr>
            <a:lvl5pPr indent="0" lvl="4"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5pPr>
            <a:lvl6pPr indent="0" lvl="5"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6pPr>
            <a:lvl7pPr indent="0" lvl="6"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7pPr>
            <a:lvl8pPr indent="0" lvl="7"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8pPr>
            <a:lvl9pPr indent="0" lvl="8" marL="0" marR="0" rtl="0" algn="r">
              <a:lnSpc>
                <a:spcPct val="100000"/>
              </a:lnSpc>
              <a:spcBef>
                <a:spcPts val="0"/>
              </a:spcBef>
              <a:spcAft>
                <a:spcPts val="0"/>
              </a:spcAft>
              <a:buClr>
                <a:srgbClr val="474747"/>
              </a:buClr>
              <a:buSzPts val="1200"/>
              <a:buFont typeface="Arial"/>
              <a:buNone/>
              <a:defRPr b="0" i="0" sz="1200" u="none" cap="none" strike="noStrike">
                <a:solidFill>
                  <a:srgbClr val="474747"/>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 name="Shape 20"/>
        <p:cNvGrpSpPr/>
        <p:nvPr/>
      </p:nvGrpSpPr>
      <p:grpSpPr>
        <a:xfrm>
          <a:off x="0" y="0"/>
          <a:ext cx="0" cy="0"/>
          <a:chOff x="0" y="0"/>
          <a:chExt cx="0" cy="0"/>
        </a:xfrm>
      </p:grpSpPr>
      <p:grpSp>
        <p:nvGrpSpPr>
          <p:cNvPr id="21" name="Google Shape;21;p1"/>
          <p:cNvGrpSpPr/>
          <p:nvPr/>
        </p:nvGrpSpPr>
        <p:grpSpPr>
          <a:xfrm>
            <a:off x="-289258" y="10926"/>
            <a:ext cx="2343613" cy="6836139"/>
            <a:chOff x="0" y="-1"/>
            <a:chExt cx="2343612" cy="6836138"/>
          </a:xfrm>
        </p:grpSpPr>
        <p:sp>
          <p:nvSpPr>
            <p:cNvPr id="22" name="Google Shape;22;p1"/>
            <p:cNvSpPr/>
            <p:nvPr/>
          </p:nvSpPr>
          <p:spPr>
            <a:xfrm>
              <a:off x="0" y="-1"/>
              <a:ext cx="2343607" cy="6836138"/>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Georgia"/>
                <a:buNone/>
              </a:pPr>
              <a:r>
                <a:t/>
              </a:r>
              <a:endParaRPr b="1" i="0" sz="1800" u="none" cap="none" strike="noStrike">
                <a:solidFill>
                  <a:srgbClr val="FFFFFF"/>
                </a:solidFill>
                <a:latin typeface="Georgia"/>
                <a:ea typeface="Georgia"/>
                <a:cs typeface="Georgia"/>
                <a:sym typeface="Georgia"/>
              </a:endParaRPr>
            </a:p>
          </p:txBody>
        </p:sp>
        <p:sp>
          <p:nvSpPr>
            <p:cNvPr id="23" name="Google Shape;23;p1"/>
            <p:cNvSpPr txBox="1"/>
            <p:nvPr/>
          </p:nvSpPr>
          <p:spPr>
            <a:xfrm>
              <a:off x="0" y="2716997"/>
              <a:ext cx="2343612" cy="1402149"/>
            </a:xfrm>
            <a:prstGeom prst="rect">
              <a:avLst/>
            </a:prstGeom>
            <a:noFill/>
            <a:ln>
              <a:noFill/>
            </a:ln>
          </p:spPr>
          <p:txBody>
            <a:bodyPr anchorCtr="0" anchor="ctr" bIns="34300" lIns="34300" spcFirstLastPara="1" rIns="34300" wrap="square" tIns="34300">
              <a:spAutoFit/>
            </a:bodyPr>
            <a:lstStyle/>
            <a:p>
              <a:pPr indent="0" lvl="0" marL="0" marR="0" rtl="0" algn="ctr">
                <a:lnSpc>
                  <a:spcPct val="100000"/>
                </a:lnSpc>
                <a:spcBef>
                  <a:spcPts val="0"/>
                </a:spcBef>
                <a:spcAft>
                  <a:spcPts val="0"/>
                </a:spcAft>
                <a:buClr>
                  <a:srgbClr val="FFFFFF"/>
                </a:buClr>
                <a:buSzPts val="1800"/>
                <a:buFont typeface="Georgia"/>
                <a:buNone/>
              </a:pPr>
              <a:r>
                <a:rPr b="1" i="0" lang="en-US" sz="18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00000"/>
                </a:lnSpc>
                <a:spcBef>
                  <a:spcPts val="0"/>
                </a:spcBef>
                <a:spcAft>
                  <a:spcPts val="0"/>
                </a:spcAft>
                <a:buClr>
                  <a:srgbClr val="FFFFFF"/>
                </a:buClr>
                <a:buSzPts val="1800"/>
                <a:buFont typeface="Georgia"/>
                <a:buNone/>
              </a:pPr>
              <a:r>
                <a:rPr b="1" i="0" lang="en-US" sz="1800" u="none" cap="none" strike="noStrike">
                  <a:solidFill>
                    <a:srgbClr val="FFFFFF"/>
                  </a:solidFill>
                  <a:latin typeface="Georgia"/>
                  <a:ea typeface="Georgia"/>
                  <a:cs typeface="Georgia"/>
                  <a:sym typeface="Georgia"/>
                </a:rPr>
                <a:t>Higher School of Medicine</a:t>
              </a:r>
              <a:endParaRPr/>
            </a:p>
          </p:txBody>
        </p:sp>
      </p:grpSp>
      <p:cxnSp>
        <p:nvCxnSpPr>
          <p:cNvPr id="24" name="Google Shape;24;p1"/>
          <p:cNvCxnSpPr/>
          <p:nvPr/>
        </p:nvCxnSpPr>
        <p:spPr>
          <a:xfrm>
            <a:off x="-5" y="2456433"/>
            <a:ext cx="9153547" cy="1"/>
          </a:xfrm>
          <a:prstGeom prst="straightConnector1">
            <a:avLst/>
          </a:prstGeom>
          <a:noFill/>
          <a:ln cap="flat" cmpd="sng" w="9525">
            <a:solidFill>
              <a:srgbClr val="A8A8A8">
                <a:alpha val="49803"/>
              </a:srgbClr>
            </a:solidFill>
            <a:prstDash val="solid"/>
            <a:round/>
            <a:headEnd len="sm" w="sm" type="none"/>
            <a:tailEnd len="sm" w="sm" type="none"/>
          </a:ln>
        </p:spPr>
      </p:cxnSp>
      <p:sp>
        <p:nvSpPr>
          <p:cNvPr id="25" name="Google Shape;25;p1"/>
          <p:cNvSpPr txBox="1"/>
          <p:nvPr/>
        </p:nvSpPr>
        <p:spPr>
          <a:xfrm>
            <a:off x="3714567" y="739447"/>
            <a:ext cx="4074722" cy="1257301"/>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000000"/>
                </a:solidFill>
                <a:latin typeface="Arial"/>
                <a:ea typeface="Arial"/>
                <a:cs typeface="Arial"/>
                <a:sym typeface="Arial"/>
              </a:rPr>
              <a:t>The Digestive System</a:t>
            </a:r>
            <a:endParaRPr/>
          </a:p>
        </p:txBody>
      </p:sp>
      <p:pic>
        <p:nvPicPr>
          <p:cNvPr descr="image1.png" id="26" name="Google Shape;26;p1"/>
          <p:cNvPicPr preferRelativeResize="0"/>
          <p:nvPr/>
        </p:nvPicPr>
        <p:blipFill rotWithShape="1">
          <a:blip r:embed="rId3">
            <a:alphaModFix/>
          </a:blip>
          <a:srcRect b="0" l="0" r="0" t="0"/>
          <a:stretch/>
        </p:blipFill>
        <p:spPr>
          <a:xfrm>
            <a:off x="383102" y="1215423"/>
            <a:ext cx="1227553" cy="1069889"/>
          </a:xfrm>
          <a:prstGeom prst="rect">
            <a:avLst/>
          </a:prstGeom>
          <a:noFill/>
          <a:ln>
            <a:noFill/>
          </a:ln>
        </p:spPr>
      </p:pic>
      <p:pic>
        <p:nvPicPr>
          <p:cNvPr descr="Screen Shot 2019-08-30 at 10.12.32.png" id="27" name="Google Shape;27;p1"/>
          <p:cNvPicPr preferRelativeResize="0"/>
          <p:nvPr/>
        </p:nvPicPr>
        <p:blipFill rotWithShape="1">
          <a:blip r:embed="rId4">
            <a:alphaModFix/>
          </a:blip>
          <a:srcRect b="0" l="0" r="0" t="0"/>
          <a:stretch/>
        </p:blipFill>
        <p:spPr>
          <a:xfrm>
            <a:off x="3825239" y="2285295"/>
            <a:ext cx="2857401" cy="3971447"/>
          </a:xfrm>
          <a:prstGeom prst="rect">
            <a:avLst/>
          </a:prstGeom>
          <a:noFill/>
          <a:ln>
            <a:noFill/>
          </a:ln>
        </p:spPr>
      </p:pic>
      <p:sp>
        <p:nvSpPr>
          <p:cNvPr id="28" name="Google Shape;28;p1"/>
          <p:cNvSpPr txBox="1"/>
          <p:nvPr/>
        </p:nvSpPr>
        <p:spPr>
          <a:xfrm>
            <a:off x="3587421" y="6382423"/>
            <a:ext cx="3333000" cy="2412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Figure from: Saladin, Anatomy &amp; Physiology, McGraw Hill, 2018</a:t>
            </a:r>
            <a:endParaRPr/>
          </a:p>
        </p:txBody>
      </p:sp>
      <p:sp>
        <p:nvSpPr>
          <p:cNvPr id="29" name="Google Shape;29;p1"/>
          <p:cNvSpPr txBox="1"/>
          <p:nvPr/>
        </p:nvSpPr>
        <p:spPr>
          <a:xfrm>
            <a:off x="6682650" y="2919425"/>
            <a:ext cx="2343600" cy="1257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US" sz="2000">
                <a:solidFill>
                  <a:schemeClr val="dk1"/>
                </a:solidFill>
              </a:rPr>
              <a:t>The Small Intestine and Large Intestine</a:t>
            </a:r>
            <a:endParaRPr b="1" sz="2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
                                        </p:tgtEl>
                                        <p:attrNameLst>
                                          <p:attrName>style.visibility</p:attrName>
                                        </p:attrNameLst>
                                      </p:cBhvr>
                                      <p:to>
                                        <p:strVal val="visible"/>
                                      </p:to>
                                    </p:set>
                                    <p:animEffect filter="fade" transition="in">
                                      <p:cBhvr>
                                        <p:cTn dur="500"/>
                                        <p:tgtEl>
                                          <p:spTgt spid="2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
                                        </p:tgtEl>
                                        <p:attrNameLst>
                                          <p:attrName>style.visibility</p:attrName>
                                        </p:attrNameLst>
                                      </p:cBhvr>
                                      <p:to>
                                        <p:strVal val="visible"/>
                                      </p:to>
                                    </p:set>
                                    <p:animEffect filter="fade" transition="in">
                                      <p:cBhvr>
                                        <p:cTn dur="300"/>
                                        <p:tgtEl>
                                          <p:spTgt spid="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1"/>
          <p:cNvSpPr txBox="1"/>
          <p:nvPr>
            <p:ph idx="4294967295" type="title"/>
          </p:nvPr>
        </p:nvSpPr>
        <p:spPr>
          <a:xfrm>
            <a:off x="-1" y="-1"/>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180"/>
              <a:buFont typeface="Arial"/>
              <a:buNone/>
            </a:pPr>
            <a:r>
              <a:rPr b="1" lang="en-US" sz="4180"/>
              <a:t>Chemical Digestion and Absorption </a:t>
            </a:r>
            <a:endParaRPr b="0" i="0" sz="1140" u="none" cap="none" strike="noStrike">
              <a:solidFill>
                <a:srgbClr val="000000"/>
              </a:solidFill>
              <a:latin typeface="Arial"/>
              <a:ea typeface="Arial"/>
              <a:cs typeface="Arial"/>
              <a:sym typeface="Arial"/>
            </a:endParaRPr>
          </a:p>
        </p:txBody>
      </p:sp>
      <p:sp>
        <p:nvSpPr>
          <p:cNvPr id="139" name="Google Shape;139;p11"/>
          <p:cNvSpPr txBox="1"/>
          <p:nvPr>
            <p:ph idx="4294967295" type="body"/>
          </p:nvPr>
        </p:nvSpPr>
        <p:spPr>
          <a:xfrm>
            <a:off x="296862" y="2036663"/>
            <a:ext cx="8550276" cy="1685479"/>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800"/>
              <a:buFont typeface="Arial"/>
              <a:buChar char="•"/>
            </a:pPr>
            <a:r>
              <a:rPr b="1" lang="en-US" sz="2800">
                <a:solidFill>
                  <a:srgbClr val="000000"/>
                </a:solidFill>
              </a:rPr>
              <a:t>starch </a:t>
            </a:r>
            <a:r>
              <a:rPr b="0" lang="en-US"/>
              <a:t>– the most digestible carbohydrate</a:t>
            </a:r>
            <a:endParaRPr b="0" sz="2400"/>
          </a:p>
          <a:p>
            <a:pPr indent="-228600" lvl="2" marL="1143000" rtl="0" algn="l">
              <a:lnSpc>
                <a:spcPct val="100000"/>
              </a:lnSpc>
              <a:spcBef>
                <a:spcPts val="0"/>
              </a:spcBef>
              <a:spcAft>
                <a:spcPts val="0"/>
              </a:spcAft>
              <a:buClr>
                <a:srgbClr val="000000"/>
              </a:buClr>
              <a:buSzPts val="2000"/>
              <a:buFont typeface="Arial"/>
              <a:buChar char="•"/>
            </a:pPr>
            <a:r>
              <a:rPr b="1" lang="en-US" sz="2000">
                <a:solidFill>
                  <a:srgbClr val="000000"/>
                </a:solidFill>
              </a:rPr>
              <a:t>oligosaccharides</a:t>
            </a:r>
            <a:r>
              <a:rPr b="0" lang="en-US"/>
              <a:t> </a:t>
            </a:r>
            <a:endParaRPr b="0"/>
          </a:p>
          <a:p>
            <a:pPr indent="-228600" lvl="2" marL="1143000" rtl="0" algn="l">
              <a:lnSpc>
                <a:spcPct val="100000"/>
              </a:lnSpc>
              <a:spcBef>
                <a:spcPts val="0"/>
              </a:spcBef>
              <a:spcAft>
                <a:spcPts val="0"/>
              </a:spcAft>
              <a:buClr>
                <a:srgbClr val="000000"/>
              </a:buClr>
              <a:buSzPts val="2000"/>
              <a:buFont typeface="Arial"/>
              <a:buChar char="•"/>
            </a:pPr>
            <a:r>
              <a:rPr b="1" lang="en-US" sz="2000">
                <a:solidFill>
                  <a:srgbClr val="000000"/>
                </a:solidFill>
              </a:rPr>
              <a:t>disaccharide maltose</a:t>
            </a:r>
            <a:endParaRPr/>
          </a:p>
          <a:p>
            <a:pPr indent="-228600" lvl="2" marL="1143000" rtl="0" algn="l">
              <a:lnSpc>
                <a:spcPct val="100000"/>
              </a:lnSpc>
              <a:spcBef>
                <a:spcPts val="0"/>
              </a:spcBef>
              <a:spcAft>
                <a:spcPts val="0"/>
              </a:spcAft>
              <a:buClr>
                <a:srgbClr val="000000"/>
              </a:buClr>
              <a:buSzPts val="2000"/>
              <a:buFont typeface="Arial"/>
              <a:buChar char="•"/>
            </a:pPr>
            <a:r>
              <a:rPr b="1" lang="en-US"/>
              <a:t>glucose</a:t>
            </a:r>
            <a:endParaRPr/>
          </a:p>
        </p:txBody>
      </p:sp>
      <p:sp>
        <p:nvSpPr>
          <p:cNvPr id="140" name="Google Shape;140;p11"/>
          <p:cNvSpPr txBox="1"/>
          <p:nvPr>
            <p:ph idx="4294967295" type="sldNum"/>
          </p:nvPr>
        </p:nvSpPr>
        <p:spPr>
          <a:xfrm>
            <a:off x="8851902" y="6324600"/>
            <a:ext cx="292099"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141" name="Google Shape;141;p11"/>
          <p:cNvSpPr txBox="1"/>
          <p:nvPr/>
        </p:nvSpPr>
        <p:spPr>
          <a:xfrm>
            <a:off x="183840" y="1136532"/>
            <a:ext cx="4432921" cy="52093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Carbohydrate Digestion</a:t>
            </a:r>
            <a:endParaRPr/>
          </a:p>
        </p:txBody>
      </p:sp>
      <p:grpSp>
        <p:nvGrpSpPr>
          <p:cNvPr id="142" name="Google Shape;142;p11"/>
          <p:cNvGrpSpPr/>
          <p:nvPr/>
        </p:nvGrpSpPr>
        <p:grpSpPr>
          <a:xfrm>
            <a:off x="223829" y="3958767"/>
            <a:ext cx="980374" cy="1007340"/>
            <a:chOff x="-2" y="-1"/>
            <a:chExt cx="980373" cy="1007339"/>
          </a:xfrm>
        </p:grpSpPr>
        <p:sp>
          <p:nvSpPr>
            <p:cNvPr id="143" name="Google Shape;143;p11"/>
            <p:cNvSpPr/>
            <p:nvPr/>
          </p:nvSpPr>
          <p:spPr>
            <a:xfrm>
              <a:off x="-2" y="-1"/>
              <a:ext cx="980373" cy="1007339"/>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44" name="Google Shape;144;p11"/>
            <p:cNvSpPr/>
            <p:nvPr/>
          </p:nvSpPr>
          <p:spPr>
            <a:xfrm>
              <a:off x="165065" y="169585"/>
              <a:ext cx="650359" cy="668149"/>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45" name="Google Shape;145;p11"/>
            <p:cNvGrpSpPr/>
            <p:nvPr/>
          </p:nvGrpSpPr>
          <p:grpSpPr>
            <a:xfrm>
              <a:off x="142133" y="146025"/>
              <a:ext cx="696256" cy="715332"/>
              <a:chOff x="-2" y="-1"/>
              <a:chExt cx="696255" cy="715331"/>
            </a:xfrm>
          </p:grpSpPr>
          <p:sp>
            <p:nvSpPr>
              <p:cNvPr id="146" name="Google Shape;146;p11"/>
              <p:cNvSpPr/>
              <p:nvPr/>
            </p:nvSpPr>
            <p:spPr>
              <a:xfrm>
                <a:off x="-2" y="0"/>
                <a:ext cx="696253" cy="715326"/>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47" name="Google Shape;147;p11"/>
              <p:cNvPicPr preferRelativeResize="0"/>
              <p:nvPr/>
            </p:nvPicPr>
            <p:blipFill rotWithShape="1">
              <a:blip r:embed="rId3">
                <a:alphaModFix/>
              </a:blip>
              <a:srcRect b="0" l="0" r="0" t="0"/>
              <a:stretch/>
            </p:blipFill>
            <p:spPr>
              <a:xfrm>
                <a:off x="2" y="-1"/>
                <a:ext cx="696251" cy="715331"/>
              </a:xfrm>
              <a:prstGeom prst="rect">
                <a:avLst/>
              </a:prstGeom>
              <a:noFill/>
              <a:ln>
                <a:noFill/>
              </a:ln>
            </p:spPr>
          </p:pic>
        </p:grpSp>
      </p:grpSp>
      <p:sp>
        <p:nvSpPr>
          <p:cNvPr id="148" name="Google Shape;148;p11"/>
          <p:cNvSpPr txBox="1"/>
          <p:nvPr/>
        </p:nvSpPr>
        <p:spPr>
          <a:xfrm>
            <a:off x="1384299" y="3848100"/>
            <a:ext cx="7045674" cy="1449388"/>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2556"/>
              <a:buFont typeface="Arial"/>
              <a:buNone/>
            </a:pPr>
            <a:r>
              <a:rPr b="1" i="0" lang="en-US" sz="2556" u="none" cap="none" strike="noStrike">
                <a:solidFill>
                  <a:srgbClr val="000000"/>
                </a:solidFill>
                <a:latin typeface="Arial"/>
                <a:ea typeface="Arial"/>
                <a:cs typeface="Arial"/>
                <a:sym typeface="Arial"/>
              </a:rPr>
              <a:t>Describe the Steps in carbohydrate digestion from the mouth to small intestine ?</a:t>
            </a:r>
            <a:br>
              <a:rPr b="1" i="0" lang="en-US" sz="2556" u="none" cap="none" strike="noStrike">
                <a:solidFill>
                  <a:srgbClr val="000000"/>
                </a:solidFill>
                <a:latin typeface="Arial"/>
                <a:ea typeface="Arial"/>
                <a:cs typeface="Arial"/>
                <a:sym typeface="Arial"/>
              </a:rPr>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300"/>
                                        <p:tgtEl>
                                          <p:spTgt spid="142"/>
                                        </p:tgtEl>
                                        <p:attrNameLst>
                                          <p:attrName>ppt_w</p:attrName>
                                        </p:attrNameLst>
                                      </p:cBhvr>
                                      <p:tavLst>
                                        <p:tav fmla="" tm="0">
                                          <p:val>
                                            <p:strVal val="0"/>
                                          </p:val>
                                        </p:tav>
                                        <p:tav fmla="" tm="100000">
                                          <p:val>
                                            <p:strVal val="#ppt_w"/>
                                          </p:val>
                                        </p:tav>
                                      </p:tavLst>
                                    </p:anim>
                                    <p:anim calcmode="lin" valueType="num">
                                      <p:cBhvr additive="base">
                                        <p:cTn dur="300"/>
                                        <p:tgtEl>
                                          <p:spTgt spid="14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2"/>
          <p:cNvSpPr txBox="1"/>
          <p:nvPr>
            <p:ph idx="4294967295" type="body"/>
          </p:nvPr>
        </p:nvSpPr>
        <p:spPr>
          <a:xfrm>
            <a:off x="296862" y="1611594"/>
            <a:ext cx="8550276" cy="1685479"/>
          </a:xfrm>
          <a:prstGeom prst="rect">
            <a:avLst/>
          </a:prstGeom>
          <a:noFill/>
          <a:ln>
            <a:noFill/>
          </a:ln>
        </p:spPr>
        <p:txBody>
          <a:bodyPr anchorCtr="0" anchor="t" bIns="45700" lIns="45700" spcFirstLastPara="1" rIns="45700" wrap="square" tIns="45700">
            <a:normAutofit/>
          </a:bodyPr>
          <a:lstStyle/>
          <a:p>
            <a:pPr indent="-329184" lvl="0" marL="329184" marR="0" rtl="0" algn="l">
              <a:lnSpc>
                <a:spcPct val="100000"/>
              </a:lnSpc>
              <a:spcBef>
                <a:spcPts val="0"/>
              </a:spcBef>
              <a:spcAft>
                <a:spcPts val="0"/>
              </a:spcAft>
              <a:buClr>
                <a:srgbClr val="000000"/>
              </a:buClr>
              <a:buSzPts val="2688"/>
              <a:buFont typeface="Arial"/>
              <a:buChar char="•"/>
            </a:pPr>
            <a:r>
              <a:rPr b="1" lang="en-US" sz="2688">
                <a:solidFill>
                  <a:srgbClr val="000000"/>
                </a:solidFill>
              </a:rPr>
              <a:t>Plasma membrane of the absorptive cells has transport proteins that absorb monosaccharides as soon as the brush border enzymes release them</a:t>
            </a:r>
            <a:endParaRPr/>
          </a:p>
        </p:txBody>
      </p:sp>
      <p:sp>
        <p:nvSpPr>
          <p:cNvPr id="154" name="Google Shape;154;p12"/>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155" name="Google Shape;155;p12"/>
          <p:cNvSpPr txBox="1"/>
          <p:nvPr/>
        </p:nvSpPr>
        <p:spPr>
          <a:xfrm>
            <a:off x="144518" y="539632"/>
            <a:ext cx="4714764" cy="520936"/>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Arial"/>
                <a:ea typeface="Arial"/>
                <a:cs typeface="Arial"/>
                <a:sym typeface="Arial"/>
              </a:rPr>
              <a:t>Carbohydrate Absorption</a:t>
            </a:r>
            <a:endParaRPr/>
          </a:p>
        </p:txBody>
      </p:sp>
      <p:grpSp>
        <p:nvGrpSpPr>
          <p:cNvPr id="156" name="Google Shape;156;p12"/>
          <p:cNvGrpSpPr/>
          <p:nvPr/>
        </p:nvGrpSpPr>
        <p:grpSpPr>
          <a:xfrm>
            <a:off x="223829" y="3958767"/>
            <a:ext cx="980374" cy="1007340"/>
            <a:chOff x="-2" y="-1"/>
            <a:chExt cx="980373" cy="1007339"/>
          </a:xfrm>
        </p:grpSpPr>
        <p:sp>
          <p:nvSpPr>
            <p:cNvPr id="157" name="Google Shape;157;p12"/>
            <p:cNvSpPr/>
            <p:nvPr/>
          </p:nvSpPr>
          <p:spPr>
            <a:xfrm>
              <a:off x="-2" y="-1"/>
              <a:ext cx="980373" cy="1007339"/>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58" name="Google Shape;158;p12"/>
            <p:cNvSpPr/>
            <p:nvPr/>
          </p:nvSpPr>
          <p:spPr>
            <a:xfrm>
              <a:off x="165065" y="169585"/>
              <a:ext cx="650359" cy="668149"/>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59" name="Google Shape;159;p12"/>
            <p:cNvGrpSpPr/>
            <p:nvPr/>
          </p:nvGrpSpPr>
          <p:grpSpPr>
            <a:xfrm>
              <a:off x="142133" y="146025"/>
              <a:ext cx="696256" cy="715332"/>
              <a:chOff x="-2" y="-1"/>
              <a:chExt cx="696255" cy="715331"/>
            </a:xfrm>
          </p:grpSpPr>
          <p:sp>
            <p:nvSpPr>
              <p:cNvPr id="160" name="Google Shape;160;p12"/>
              <p:cNvSpPr/>
              <p:nvPr/>
            </p:nvSpPr>
            <p:spPr>
              <a:xfrm>
                <a:off x="-2" y="0"/>
                <a:ext cx="696253" cy="715326"/>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61" name="Google Shape;161;p12"/>
              <p:cNvPicPr preferRelativeResize="0"/>
              <p:nvPr/>
            </p:nvPicPr>
            <p:blipFill rotWithShape="1">
              <a:blip r:embed="rId3">
                <a:alphaModFix/>
              </a:blip>
              <a:srcRect b="0" l="0" r="0" t="0"/>
              <a:stretch/>
            </p:blipFill>
            <p:spPr>
              <a:xfrm>
                <a:off x="2" y="-1"/>
                <a:ext cx="696251" cy="715331"/>
              </a:xfrm>
              <a:prstGeom prst="rect">
                <a:avLst/>
              </a:prstGeom>
              <a:noFill/>
              <a:ln>
                <a:noFill/>
              </a:ln>
            </p:spPr>
          </p:pic>
        </p:grpSp>
      </p:grpSp>
      <p:sp>
        <p:nvSpPr>
          <p:cNvPr id="162" name="Google Shape;162;p12"/>
          <p:cNvSpPr txBox="1"/>
          <p:nvPr/>
        </p:nvSpPr>
        <p:spPr>
          <a:xfrm>
            <a:off x="1346199" y="4343400"/>
            <a:ext cx="7045674" cy="1449388"/>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2340"/>
              <a:buFont typeface="Arial"/>
              <a:buNone/>
            </a:pPr>
            <a:r>
              <a:rPr b="1" i="0" lang="en-US" sz="2340" u="none" cap="none" strike="noStrike">
                <a:solidFill>
                  <a:srgbClr val="000000"/>
                </a:solidFill>
                <a:latin typeface="Arial"/>
                <a:ea typeface="Arial"/>
                <a:cs typeface="Arial"/>
                <a:sym typeface="Arial"/>
              </a:rPr>
              <a:t>Describe the Mechanisms of monosaccharide absorption by the intestinal mucosa ?</a:t>
            </a:r>
            <a:br>
              <a:rPr b="1" i="0" lang="en-US" sz="2340" u="none" cap="none" strike="noStrike">
                <a:solidFill>
                  <a:srgbClr val="000000"/>
                </a:solidFill>
                <a:latin typeface="Arial"/>
                <a:ea typeface="Arial"/>
                <a:cs typeface="Arial"/>
                <a:sym typeface="Arial"/>
              </a:rPr>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300"/>
                                        <p:tgtEl>
                                          <p:spTgt spid="156"/>
                                        </p:tgtEl>
                                        <p:attrNameLst>
                                          <p:attrName>ppt_w</p:attrName>
                                        </p:attrNameLst>
                                      </p:cBhvr>
                                      <p:tavLst>
                                        <p:tav fmla="" tm="0">
                                          <p:val>
                                            <p:strVal val="0"/>
                                          </p:val>
                                        </p:tav>
                                        <p:tav fmla="" tm="100000">
                                          <p:val>
                                            <p:strVal val="#ppt_w"/>
                                          </p:val>
                                        </p:tav>
                                      </p:tavLst>
                                    </p:anim>
                                    <p:anim calcmode="lin" valueType="num">
                                      <p:cBhvr additive="base">
                                        <p:cTn dur="300"/>
                                        <p:tgtEl>
                                          <p:spTgt spid="15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descr="Screen Shot 2020-09-11 at 11.22.17.png" id="167" name="Google Shape;167;p13"/>
          <p:cNvPicPr preferRelativeResize="0"/>
          <p:nvPr/>
        </p:nvPicPr>
        <p:blipFill rotWithShape="1">
          <a:blip r:embed="rId3">
            <a:alphaModFix/>
          </a:blip>
          <a:srcRect b="0" l="0" r="0" t="0"/>
          <a:stretch/>
        </p:blipFill>
        <p:spPr>
          <a:xfrm>
            <a:off x="-98624" y="1623330"/>
            <a:ext cx="9144001" cy="313677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4"/>
          <p:cNvSpPr txBox="1"/>
          <p:nvPr>
            <p:ph idx="4294967295" type="body"/>
          </p:nvPr>
        </p:nvSpPr>
        <p:spPr>
          <a:xfrm>
            <a:off x="296862" y="1611594"/>
            <a:ext cx="8550276" cy="4997253"/>
          </a:xfrm>
          <a:prstGeom prst="rect">
            <a:avLst/>
          </a:prstGeom>
          <a:noFill/>
          <a:ln>
            <a:noFill/>
          </a:ln>
        </p:spPr>
        <p:txBody>
          <a:bodyPr anchorCtr="0" anchor="t" bIns="45700" lIns="45700" spcFirstLastPara="1" rIns="45700" wrap="square" tIns="45700">
            <a:normAutofit/>
          </a:bodyPr>
          <a:lstStyle/>
          <a:p>
            <a:pPr indent="-198881" lvl="0" marL="198881" rtl="0" algn="just">
              <a:lnSpc>
                <a:spcPct val="100000"/>
              </a:lnSpc>
              <a:spcBef>
                <a:spcPts val="0"/>
              </a:spcBef>
              <a:spcAft>
                <a:spcPts val="0"/>
              </a:spcAft>
              <a:buClr>
                <a:srgbClr val="000000"/>
              </a:buClr>
              <a:buSzPts val="1624"/>
              <a:buFont typeface="Arial"/>
              <a:buChar char="•"/>
            </a:pPr>
            <a:r>
              <a:rPr b="1" lang="en-US" sz="1624">
                <a:solidFill>
                  <a:srgbClr val="000000"/>
                </a:solidFill>
              </a:rPr>
              <a:t>Timmy had been way too skinny for as long as he could remember; he’d had a growth spurt early in high school but in spite of stopping at 6 ́2 ̋ he was teased unmercifully by his friends and family for being a twig, only weighing 160 lb. Although he didn’t realize it at the time, his lean physique contributed to his achievement</a:t>
            </a:r>
            <a:br>
              <a:rPr b="1" lang="en-US" sz="1624">
                <a:solidFill>
                  <a:srgbClr val="000000"/>
                </a:solidFill>
              </a:rPr>
            </a:br>
            <a:r>
              <a:rPr b="1" lang="en-US" sz="1624">
                <a:solidFill>
                  <a:srgbClr val="000000"/>
                </a:solidFill>
              </a:rPr>
              <a:t>of the highest vertical leap of all the athletes in his high school district and he was extremely well coordinated. Timmy made the varsity basketball team as a freshman in high school and was a starter all four years, making frst-team all-conference his junior and senior year. In spite of his athletic success, mostly he just heard the name calling and jokes about being so thin, and he packed in as many calories as he possibly could. In fact, all through high school Timmy chose his foods based on the amount of carbohydrates they contained. He had at least four large energy drinks per day, ate a large pizza and a box of donuts for lunch, snacked on one or two family size bags of potato chips, and his nightly routine consisted of chocolate milk and Oreo cookies. While he was the all-star basketball player in high school, his height left him with just a few scholarship ofers from smaller schools and junior colleges. However, Timmy’s ultimate dream was to become a surgeon so he chose to turn down all the scholarship ofers and attend a large university with an excellent pre-med program. </a:t>
            </a:r>
            <a:endParaRPr sz="696"/>
          </a:p>
        </p:txBody>
      </p:sp>
      <p:sp>
        <p:nvSpPr>
          <p:cNvPr id="173" name="Google Shape;173;p14"/>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174" name="Google Shape;174;p14"/>
          <p:cNvSpPr txBox="1"/>
          <p:nvPr/>
        </p:nvSpPr>
        <p:spPr>
          <a:xfrm>
            <a:off x="275177" y="437616"/>
            <a:ext cx="6793742" cy="1080568"/>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800"/>
              <a:buFont typeface="Times"/>
              <a:buNone/>
            </a:pPr>
            <a:r>
              <a:rPr b="1" i="0" lang="en-US" sz="2800" u="none" cap="none" strike="noStrike">
                <a:solidFill>
                  <a:srgbClr val="000000"/>
                </a:solidFill>
                <a:latin typeface="Times"/>
                <a:ea typeface="Times"/>
                <a:cs typeface="Times"/>
                <a:sym typeface="Times"/>
              </a:rPr>
              <a:t>Glucose Digestion and Absorbtion </a:t>
            </a:r>
            <a:endParaRPr/>
          </a:p>
        </p:txBody>
      </p:sp>
    </p:spTree>
  </p:cSld>
  <p:clrMapOvr>
    <a:masterClrMapping/>
  </p:clrMapOvr>
  <mc:AlternateContent>
    <mc:Choice Requires="p14">
      <p:transition spd="slow" p14:dur="12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5"/>
          <p:cNvSpPr txBox="1"/>
          <p:nvPr>
            <p:ph idx="4294967295" type="body"/>
          </p:nvPr>
        </p:nvSpPr>
        <p:spPr>
          <a:xfrm>
            <a:off x="296862" y="1294094"/>
            <a:ext cx="8550276" cy="5415063"/>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1919"/>
              <a:buFont typeface="Times"/>
              <a:buNone/>
            </a:pPr>
            <a:r>
              <a:rPr b="1" lang="en-US" sz="1919">
                <a:solidFill>
                  <a:srgbClr val="000000"/>
                </a:solidFill>
                <a:latin typeface="Times"/>
                <a:ea typeface="Times"/>
                <a:cs typeface="Times"/>
                <a:sym typeface="Times"/>
              </a:rPr>
              <a:t>this point in Timmy’s life, he is able to metabolize glucose efciently. Due to the fact that Timmy is extremely active, the cells in his body use glucose to make energy at a relatively fast rate to keep up with his active lifestyle. Let’s take a closer look at what happens to the glucose Timmy consumes while he’s still young, active, and healthy. </a:t>
            </a:r>
            <a:endParaRPr/>
          </a:p>
          <a:p>
            <a:pPr indent="0" lvl="0" marL="0" rtl="0" algn="l">
              <a:lnSpc>
                <a:spcPct val="100000"/>
              </a:lnSpc>
              <a:spcBef>
                <a:spcPts val="1100"/>
              </a:spcBef>
              <a:spcAft>
                <a:spcPts val="0"/>
              </a:spcAft>
              <a:buClr>
                <a:srgbClr val="000000"/>
              </a:buClr>
              <a:buSzPts val="1919"/>
              <a:buFont typeface="Times"/>
              <a:buNone/>
            </a:pPr>
            <a:r>
              <a:rPr b="1" lang="en-US" sz="1919">
                <a:solidFill>
                  <a:srgbClr val="000000"/>
                </a:solidFill>
                <a:latin typeface="Times"/>
                <a:ea typeface="Times"/>
                <a:cs typeface="Times"/>
                <a:sym typeface="Times"/>
              </a:rPr>
              <a:t>While carbohydrates are important for energy production in the body, many of us consume far too many carbohy- drates just like Timmy. Tere are two basic types of carbohydrates: simple carbohydrates, or monosaccharides and disaccharides, and complex carbohydrates, or polysaccharides. </a:t>
            </a:r>
            <a:endParaRPr/>
          </a:p>
          <a:p>
            <a:pPr indent="0" lvl="0" marL="0" rtl="0" algn="l">
              <a:lnSpc>
                <a:spcPct val="100000"/>
              </a:lnSpc>
              <a:spcBef>
                <a:spcPts val="1100"/>
              </a:spcBef>
              <a:spcAft>
                <a:spcPts val="0"/>
              </a:spcAft>
              <a:buClr>
                <a:srgbClr val="000000"/>
              </a:buClr>
              <a:buSzPts val="1919"/>
              <a:buFont typeface="Times"/>
              <a:buNone/>
            </a:pPr>
            <a:r>
              <a:rPr b="1" lang="en-US" sz="1919">
                <a:solidFill>
                  <a:srgbClr val="000000"/>
                </a:solidFill>
                <a:latin typeface="Times"/>
                <a:ea typeface="Times"/>
                <a:cs typeface="Times"/>
                <a:sym typeface="Times"/>
              </a:rPr>
              <a:t>Te process by which carbohydrates are made available to cells in the body begins with the movement of food from the </a:t>
            </a:r>
            <a:r>
              <a:rPr i="1" lang="en-US"/>
              <a:t>mouth </a:t>
            </a:r>
            <a:r>
              <a:rPr b="1" lang="en-US" sz="1919">
                <a:solidFill>
                  <a:srgbClr val="000000"/>
                </a:solidFill>
                <a:latin typeface="Times"/>
                <a:ea typeface="Times"/>
                <a:cs typeface="Times"/>
                <a:sym typeface="Times"/>
              </a:rPr>
              <a:t>through the </a:t>
            </a:r>
            <a:r>
              <a:rPr i="1" lang="en-US"/>
              <a:t>esophagus</a:t>
            </a:r>
            <a:r>
              <a:rPr b="1" lang="en-US" sz="1919">
                <a:solidFill>
                  <a:srgbClr val="000000"/>
                </a:solidFill>
                <a:latin typeface="Times"/>
                <a:ea typeface="Times"/>
                <a:cs typeface="Times"/>
                <a:sym typeface="Times"/>
              </a:rPr>
              <a:t>, into the </a:t>
            </a:r>
            <a:r>
              <a:rPr i="1" lang="en-US"/>
              <a:t>stomach</a:t>
            </a:r>
            <a:r>
              <a:rPr b="1" lang="en-US" sz="1919">
                <a:solidFill>
                  <a:srgbClr val="000000"/>
                </a:solidFill>
                <a:latin typeface="Times"/>
                <a:ea typeface="Times"/>
                <a:cs typeface="Times"/>
                <a:sym typeface="Times"/>
              </a:rPr>
              <a:t>, and lastly into the </a:t>
            </a:r>
            <a:r>
              <a:rPr i="1" lang="en-US"/>
              <a:t>small intestine </a:t>
            </a:r>
            <a:r>
              <a:rPr b="1" lang="en-US" sz="1919">
                <a:solidFill>
                  <a:srgbClr val="000000"/>
                </a:solidFill>
                <a:latin typeface="Times"/>
                <a:ea typeface="Times"/>
                <a:cs typeface="Times"/>
                <a:sym typeface="Times"/>
              </a:rPr>
              <a:t>where the fnal steps for chemical digestion and absorption occur. </a:t>
            </a:r>
            <a:r>
              <a:rPr i="1" lang="en-US"/>
              <a:t>Digestion </a:t>
            </a:r>
            <a:r>
              <a:rPr b="1" lang="en-US" sz="1919">
                <a:solidFill>
                  <a:srgbClr val="000000"/>
                </a:solidFill>
                <a:latin typeface="Times"/>
                <a:ea typeface="Times"/>
                <a:cs typeface="Times"/>
                <a:sym typeface="Times"/>
              </a:rPr>
              <a:t>is the chemical or mechanical breakdown of nutrients whereas </a:t>
            </a:r>
            <a:r>
              <a:rPr i="1" lang="en-US"/>
              <a:t>absorption</a:t>
            </a:r>
            <a:br>
              <a:rPr i="1" lang="en-US"/>
            </a:br>
            <a:r>
              <a:rPr b="1" lang="en-US" sz="1919">
                <a:solidFill>
                  <a:srgbClr val="000000"/>
                </a:solidFill>
                <a:latin typeface="Times"/>
                <a:ea typeface="Times"/>
                <a:cs typeface="Times"/>
                <a:sym typeface="Times"/>
              </a:rPr>
              <a:t>is movement of nutrients in their simplest form into the body, this primarily occurs in the small intestine but some absorption can also occur through oral mucosa</a:t>
            </a:r>
            <a:endParaRPr/>
          </a:p>
        </p:txBody>
      </p:sp>
      <p:sp>
        <p:nvSpPr>
          <p:cNvPr id="180" name="Google Shape;180;p15"/>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181" name="Google Shape;181;p15"/>
          <p:cNvSpPr txBox="1"/>
          <p:nvPr/>
        </p:nvSpPr>
        <p:spPr>
          <a:xfrm>
            <a:off x="275177" y="437616"/>
            <a:ext cx="6793742" cy="1080568"/>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800"/>
              <a:buFont typeface="Times"/>
              <a:buNone/>
            </a:pPr>
            <a:r>
              <a:rPr b="1" i="0" lang="en-US" sz="2800" u="none" cap="none" strike="noStrike">
                <a:solidFill>
                  <a:srgbClr val="000000"/>
                </a:solidFill>
                <a:latin typeface="Times"/>
                <a:ea typeface="Times"/>
                <a:cs typeface="Times"/>
                <a:sym typeface="Times"/>
              </a:rPr>
              <a:t>Glucose Digestion and Absorbtion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6"/>
          <p:cNvSpPr txBox="1"/>
          <p:nvPr>
            <p:ph idx="4294967295" type="body"/>
          </p:nvPr>
        </p:nvSpPr>
        <p:spPr>
          <a:xfrm>
            <a:off x="296862" y="1611594"/>
            <a:ext cx="8550276" cy="4997253"/>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1800"/>
              <a:buFont typeface="Times"/>
              <a:buNone/>
            </a:pPr>
            <a:r>
              <a:rPr i="1" lang="en-US"/>
              <a:t>Mechanical breakdown </a:t>
            </a:r>
            <a:r>
              <a:rPr b="1" lang="en-US" sz="1848">
                <a:solidFill>
                  <a:srgbClr val="000000"/>
                </a:solidFill>
                <a:latin typeface="Times"/>
                <a:ea typeface="Times"/>
                <a:cs typeface="Times"/>
                <a:sym typeface="Times"/>
              </a:rPr>
              <a:t>is the physical breakdown of food, which involves grinding food with teeth or the muscular layers of the stomach. </a:t>
            </a:r>
            <a:r>
              <a:rPr i="1" lang="en-US"/>
              <a:t>Chemical breakdown </a:t>
            </a:r>
            <a:r>
              <a:rPr b="1" lang="en-US" sz="1848">
                <a:solidFill>
                  <a:srgbClr val="000000"/>
                </a:solidFill>
                <a:latin typeface="Times"/>
                <a:ea typeface="Times"/>
                <a:cs typeface="Times"/>
                <a:sym typeface="Times"/>
              </a:rPr>
              <a:t>requires enzymes to break bonds, such as the breakdown of polysaccharides into monosaccharides and disaccharides. While most carbohydrates are chemically digested in the small intestine via enzymes secreted by the pancreas and intestinal mucosa, small amounts of chemical digestion also occur within the oral mucosa via salivary amylase. Efective carbohydrate digestion allows simple carbohydrates, such as the monosac- charide glucose, to be absorbed into intestinal epithelial cells called </a:t>
            </a:r>
            <a:r>
              <a:rPr i="1" lang="en-US"/>
              <a:t>enterocytes</a:t>
            </a:r>
            <a:r>
              <a:rPr b="1" lang="en-US" sz="1848">
                <a:solidFill>
                  <a:srgbClr val="000000"/>
                </a:solidFill>
                <a:latin typeface="Times"/>
                <a:ea typeface="Times"/>
                <a:cs typeface="Times"/>
                <a:sym typeface="Times"/>
              </a:rPr>
              <a:t>. </a:t>
            </a:r>
            <a:endParaRPr/>
          </a:p>
          <a:p>
            <a:pPr indent="0" lvl="0" marL="0" rtl="0" algn="l">
              <a:lnSpc>
                <a:spcPct val="100000"/>
              </a:lnSpc>
              <a:spcBef>
                <a:spcPts val="900"/>
              </a:spcBef>
              <a:spcAft>
                <a:spcPts val="0"/>
              </a:spcAft>
              <a:buClr>
                <a:srgbClr val="000000"/>
              </a:buClr>
              <a:buSzPts val="1848"/>
              <a:buFont typeface="Times"/>
              <a:buNone/>
            </a:pPr>
            <a:r>
              <a:rPr b="1" lang="en-US" sz="1848">
                <a:solidFill>
                  <a:srgbClr val="000000"/>
                </a:solidFill>
                <a:latin typeface="Times"/>
                <a:ea typeface="Times"/>
                <a:cs typeface="Times"/>
                <a:sym typeface="Times"/>
              </a:rPr>
              <a:t>Glucose is found in many, many foods, even those that do not taste sweet. Glucose is a large, polar, water-soluble molecule and therefore cannot passively difuse across a cell membrane without transport membrane proteins. Once monosaccharides, like glucose, have passed through enterocytes, they will difuse into the </a:t>
            </a:r>
            <a:r>
              <a:rPr i="1" lang="en-US"/>
              <a:t>extracellular fuid (ECF) </a:t>
            </a:r>
            <a:r>
              <a:rPr b="1" lang="en-US" sz="1848">
                <a:solidFill>
                  <a:srgbClr val="000000"/>
                </a:solidFill>
                <a:latin typeface="Times"/>
                <a:ea typeface="Times"/>
                <a:cs typeface="Times"/>
                <a:sym typeface="Times"/>
              </a:rPr>
              <a:t>and fnally into the blood via facilitated difusion. Lastly, they will travel through the blood to the cells throughout the body, such as skeletal muscle cells to produce energy or energy stores, called </a:t>
            </a:r>
            <a:r>
              <a:rPr i="1" lang="en-US"/>
              <a:t>ATP </a:t>
            </a:r>
            <a:r>
              <a:rPr b="1" lang="en-US" sz="1848">
                <a:solidFill>
                  <a:srgbClr val="000000"/>
                </a:solidFill>
                <a:latin typeface="Times"/>
                <a:ea typeface="Times"/>
                <a:cs typeface="Times"/>
                <a:sym typeface="Times"/>
              </a:rPr>
              <a:t>and </a:t>
            </a:r>
            <a:r>
              <a:rPr i="1" lang="en-US"/>
              <a:t>glycogen </a:t>
            </a:r>
            <a:r>
              <a:rPr b="1" lang="en-US" sz="1848">
                <a:solidFill>
                  <a:srgbClr val="000000"/>
                </a:solidFill>
                <a:latin typeface="Times"/>
                <a:ea typeface="Times"/>
                <a:cs typeface="Times"/>
                <a:sym typeface="Times"/>
              </a:rPr>
              <a:t>respectively. </a:t>
            </a:r>
            <a:endParaRPr/>
          </a:p>
        </p:txBody>
      </p:sp>
      <p:sp>
        <p:nvSpPr>
          <p:cNvPr id="187" name="Google Shape;187;p16"/>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188" name="Google Shape;188;p16"/>
          <p:cNvSpPr txBox="1"/>
          <p:nvPr/>
        </p:nvSpPr>
        <p:spPr>
          <a:xfrm>
            <a:off x="275177" y="437616"/>
            <a:ext cx="6793742" cy="1080568"/>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800"/>
              <a:buFont typeface="Times"/>
              <a:buNone/>
            </a:pPr>
            <a:r>
              <a:rPr b="1" i="0" lang="en-US" sz="2800" u="none" cap="none" strike="noStrike">
                <a:solidFill>
                  <a:srgbClr val="000000"/>
                </a:solidFill>
                <a:latin typeface="Times"/>
                <a:ea typeface="Times"/>
                <a:cs typeface="Times"/>
                <a:sym typeface="Times"/>
              </a:rPr>
              <a:t>Glucose Digestion and Absorbtion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7"/>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grpSp>
        <p:nvGrpSpPr>
          <p:cNvPr id="194" name="Google Shape;194;p17"/>
          <p:cNvGrpSpPr/>
          <p:nvPr/>
        </p:nvGrpSpPr>
        <p:grpSpPr>
          <a:xfrm>
            <a:off x="122229" y="923467"/>
            <a:ext cx="980374" cy="1007340"/>
            <a:chOff x="-2" y="-1"/>
            <a:chExt cx="980373" cy="1007339"/>
          </a:xfrm>
        </p:grpSpPr>
        <p:sp>
          <p:nvSpPr>
            <p:cNvPr id="195" name="Google Shape;195;p17"/>
            <p:cNvSpPr/>
            <p:nvPr/>
          </p:nvSpPr>
          <p:spPr>
            <a:xfrm>
              <a:off x="-2" y="-1"/>
              <a:ext cx="980373" cy="1007339"/>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96" name="Google Shape;196;p17"/>
            <p:cNvSpPr/>
            <p:nvPr/>
          </p:nvSpPr>
          <p:spPr>
            <a:xfrm>
              <a:off x="165065" y="169585"/>
              <a:ext cx="650359" cy="668149"/>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97" name="Google Shape;197;p17"/>
            <p:cNvGrpSpPr/>
            <p:nvPr/>
          </p:nvGrpSpPr>
          <p:grpSpPr>
            <a:xfrm>
              <a:off x="142133" y="146025"/>
              <a:ext cx="696256" cy="715332"/>
              <a:chOff x="-2" y="-1"/>
              <a:chExt cx="696255" cy="715331"/>
            </a:xfrm>
          </p:grpSpPr>
          <p:sp>
            <p:nvSpPr>
              <p:cNvPr id="198" name="Google Shape;198;p17"/>
              <p:cNvSpPr/>
              <p:nvPr/>
            </p:nvSpPr>
            <p:spPr>
              <a:xfrm>
                <a:off x="-2" y="0"/>
                <a:ext cx="696253" cy="715326"/>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99" name="Google Shape;199;p17"/>
              <p:cNvPicPr preferRelativeResize="0"/>
              <p:nvPr/>
            </p:nvPicPr>
            <p:blipFill rotWithShape="1">
              <a:blip r:embed="rId3">
                <a:alphaModFix/>
              </a:blip>
              <a:srcRect b="0" l="0" r="0" t="0"/>
              <a:stretch/>
            </p:blipFill>
            <p:spPr>
              <a:xfrm>
                <a:off x="2" y="-1"/>
                <a:ext cx="696251" cy="715331"/>
              </a:xfrm>
              <a:prstGeom prst="rect">
                <a:avLst/>
              </a:prstGeom>
              <a:noFill/>
              <a:ln>
                <a:noFill/>
              </a:ln>
            </p:spPr>
          </p:pic>
        </p:grpSp>
      </p:grpSp>
      <p:sp>
        <p:nvSpPr>
          <p:cNvPr id="200" name="Google Shape;200;p17"/>
          <p:cNvSpPr txBox="1"/>
          <p:nvPr/>
        </p:nvSpPr>
        <p:spPr>
          <a:xfrm>
            <a:off x="1358899" y="901700"/>
            <a:ext cx="7463435" cy="1449388"/>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1836"/>
              <a:buFont typeface="Arial"/>
              <a:buNone/>
            </a:pPr>
            <a:r>
              <a:rPr b="1" i="0" lang="en-US" sz="1836" u="none" cap="none" strike="noStrike">
                <a:solidFill>
                  <a:srgbClr val="000000"/>
                </a:solidFill>
                <a:latin typeface="Arial"/>
                <a:ea typeface="Arial"/>
                <a:cs typeface="Arial"/>
                <a:sym typeface="Arial"/>
              </a:rPr>
              <a:t>Fill in the fowchart indicating where a polysaccharide travels through the GI tract beginning with oral ingestion and ending with monosaccharide and disaccharide absorption into the blood?</a:t>
            </a:r>
            <a:br>
              <a:rPr b="1" i="0" lang="en-US" sz="1836" u="none" cap="none" strike="noStrike">
                <a:solidFill>
                  <a:srgbClr val="000000"/>
                </a:solidFill>
                <a:latin typeface="Arial"/>
                <a:ea typeface="Arial"/>
                <a:cs typeface="Arial"/>
                <a:sym typeface="Arial"/>
              </a:rPr>
            </a:br>
            <a:endParaRPr/>
          </a:p>
        </p:txBody>
      </p:sp>
      <p:pic>
        <p:nvPicPr>
          <p:cNvPr descr="Screen Shot 2020-09-11 at 11.25.57.png" id="201" name="Google Shape;201;p17"/>
          <p:cNvPicPr preferRelativeResize="0"/>
          <p:nvPr/>
        </p:nvPicPr>
        <p:blipFill rotWithShape="1">
          <a:blip r:embed="rId4">
            <a:alphaModFix/>
          </a:blip>
          <a:srcRect b="0" l="0" r="0" t="0"/>
          <a:stretch/>
        </p:blipFill>
        <p:spPr>
          <a:xfrm>
            <a:off x="328395" y="2746343"/>
            <a:ext cx="8487210" cy="11294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300"/>
                                        <p:tgtEl>
                                          <p:spTgt spid="194"/>
                                        </p:tgtEl>
                                        <p:attrNameLst>
                                          <p:attrName>ppt_w</p:attrName>
                                        </p:attrNameLst>
                                      </p:cBhvr>
                                      <p:tavLst>
                                        <p:tav fmla="" tm="0">
                                          <p:val>
                                            <p:strVal val="0"/>
                                          </p:val>
                                        </p:tav>
                                        <p:tav fmla="" tm="100000">
                                          <p:val>
                                            <p:strVal val="#ppt_w"/>
                                          </p:val>
                                        </p:tav>
                                      </p:tavLst>
                                    </p:anim>
                                    <p:anim calcmode="lin" valueType="num">
                                      <p:cBhvr additive="base">
                                        <p:cTn dur="300"/>
                                        <p:tgtEl>
                                          <p:spTgt spid="19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8"/>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grpSp>
        <p:nvGrpSpPr>
          <p:cNvPr id="207" name="Google Shape;207;p18"/>
          <p:cNvGrpSpPr/>
          <p:nvPr/>
        </p:nvGrpSpPr>
        <p:grpSpPr>
          <a:xfrm>
            <a:off x="122229" y="923467"/>
            <a:ext cx="980374" cy="1007340"/>
            <a:chOff x="-2" y="-1"/>
            <a:chExt cx="980373" cy="1007339"/>
          </a:xfrm>
        </p:grpSpPr>
        <p:sp>
          <p:nvSpPr>
            <p:cNvPr id="208" name="Google Shape;208;p18"/>
            <p:cNvSpPr/>
            <p:nvPr/>
          </p:nvSpPr>
          <p:spPr>
            <a:xfrm>
              <a:off x="-2" y="-1"/>
              <a:ext cx="980373" cy="1007339"/>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209" name="Google Shape;209;p18"/>
            <p:cNvSpPr/>
            <p:nvPr/>
          </p:nvSpPr>
          <p:spPr>
            <a:xfrm>
              <a:off x="165065" y="169585"/>
              <a:ext cx="650359" cy="668149"/>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210" name="Google Shape;210;p18"/>
            <p:cNvGrpSpPr/>
            <p:nvPr/>
          </p:nvGrpSpPr>
          <p:grpSpPr>
            <a:xfrm>
              <a:off x="142133" y="146025"/>
              <a:ext cx="696256" cy="715332"/>
              <a:chOff x="-2" y="-1"/>
              <a:chExt cx="696255" cy="715331"/>
            </a:xfrm>
          </p:grpSpPr>
          <p:sp>
            <p:nvSpPr>
              <p:cNvPr id="211" name="Google Shape;211;p18"/>
              <p:cNvSpPr/>
              <p:nvPr/>
            </p:nvSpPr>
            <p:spPr>
              <a:xfrm>
                <a:off x="-2" y="0"/>
                <a:ext cx="696253" cy="715326"/>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212" name="Google Shape;212;p18"/>
              <p:cNvPicPr preferRelativeResize="0"/>
              <p:nvPr/>
            </p:nvPicPr>
            <p:blipFill rotWithShape="1">
              <a:blip r:embed="rId3">
                <a:alphaModFix/>
              </a:blip>
              <a:srcRect b="0" l="0" r="0" t="0"/>
              <a:stretch/>
            </p:blipFill>
            <p:spPr>
              <a:xfrm>
                <a:off x="2" y="-1"/>
                <a:ext cx="696251" cy="715331"/>
              </a:xfrm>
              <a:prstGeom prst="rect">
                <a:avLst/>
              </a:prstGeom>
              <a:noFill/>
              <a:ln>
                <a:noFill/>
              </a:ln>
            </p:spPr>
          </p:pic>
        </p:grpSp>
      </p:grpSp>
      <p:sp>
        <p:nvSpPr>
          <p:cNvPr id="213" name="Google Shape;213;p18"/>
          <p:cNvSpPr txBox="1"/>
          <p:nvPr/>
        </p:nvSpPr>
        <p:spPr>
          <a:xfrm>
            <a:off x="711199" y="1943100"/>
            <a:ext cx="8235952" cy="1449388"/>
          </a:xfrm>
          <a:prstGeom prst="rect">
            <a:avLst/>
          </a:prstGeom>
          <a:noFill/>
          <a:ln>
            <a:noFill/>
          </a:ln>
        </p:spPr>
        <p:txBody>
          <a:bodyPr anchorCtr="0" anchor="ctr" bIns="45700" lIns="45700" spcFirstLastPara="1" rIns="45700" wrap="square" tIns="45700">
            <a:normAutofit/>
          </a:bodyPr>
          <a:lstStyle/>
          <a:p>
            <a:pPr indent="0" lvl="0" marL="0" marR="0" rtl="0" algn="just">
              <a:lnSpc>
                <a:spcPct val="100000"/>
              </a:lnSpc>
              <a:spcBef>
                <a:spcPts val="0"/>
              </a:spcBef>
              <a:spcAft>
                <a:spcPts val="0"/>
              </a:spcAft>
              <a:buClr>
                <a:srgbClr val="000000"/>
              </a:buClr>
              <a:buSzPts val="2268"/>
              <a:buFont typeface="Arial"/>
              <a:buNone/>
            </a:pPr>
            <a:r>
              <a:rPr b="1" i="0" lang="en-US" sz="2268" u="none" cap="none" strike="noStrike">
                <a:solidFill>
                  <a:srgbClr val="000000"/>
                </a:solidFill>
                <a:latin typeface="Arial"/>
                <a:ea typeface="Arial"/>
                <a:cs typeface="Arial"/>
                <a:sym typeface="Arial"/>
              </a:rPr>
              <a:t>Compare and contrast the processes of mechanical and chemical digestion in relation to the breakdown of polysaccharides. Where in the GI tract do each of these processes occur and what is involved in these processes?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300"/>
                                        <p:tgtEl>
                                          <p:spTgt spid="207"/>
                                        </p:tgtEl>
                                        <p:attrNameLst>
                                          <p:attrName>ppt_w</p:attrName>
                                        </p:attrNameLst>
                                      </p:cBhvr>
                                      <p:tavLst>
                                        <p:tav fmla="" tm="0">
                                          <p:val>
                                            <p:strVal val="0"/>
                                          </p:val>
                                        </p:tav>
                                        <p:tav fmla="" tm="100000">
                                          <p:val>
                                            <p:strVal val="#ppt_w"/>
                                          </p:val>
                                        </p:tav>
                                      </p:tavLst>
                                    </p:anim>
                                    <p:anim calcmode="lin" valueType="num">
                                      <p:cBhvr additive="base">
                                        <p:cTn dur="300"/>
                                        <p:tgtEl>
                                          <p:spTgt spid="20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9"/>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grpSp>
        <p:nvGrpSpPr>
          <p:cNvPr id="219" name="Google Shape;219;p19"/>
          <p:cNvGrpSpPr/>
          <p:nvPr/>
        </p:nvGrpSpPr>
        <p:grpSpPr>
          <a:xfrm>
            <a:off x="122229" y="923467"/>
            <a:ext cx="980374" cy="1007340"/>
            <a:chOff x="-2" y="-1"/>
            <a:chExt cx="980373" cy="1007339"/>
          </a:xfrm>
        </p:grpSpPr>
        <p:sp>
          <p:nvSpPr>
            <p:cNvPr id="220" name="Google Shape;220;p19"/>
            <p:cNvSpPr/>
            <p:nvPr/>
          </p:nvSpPr>
          <p:spPr>
            <a:xfrm>
              <a:off x="-2" y="-1"/>
              <a:ext cx="980373" cy="1007339"/>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221" name="Google Shape;221;p19"/>
            <p:cNvSpPr/>
            <p:nvPr/>
          </p:nvSpPr>
          <p:spPr>
            <a:xfrm>
              <a:off x="165065" y="169585"/>
              <a:ext cx="650359" cy="668149"/>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222" name="Google Shape;222;p19"/>
            <p:cNvGrpSpPr/>
            <p:nvPr/>
          </p:nvGrpSpPr>
          <p:grpSpPr>
            <a:xfrm>
              <a:off x="142133" y="146025"/>
              <a:ext cx="696256" cy="715332"/>
              <a:chOff x="-2" y="-1"/>
              <a:chExt cx="696255" cy="715331"/>
            </a:xfrm>
          </p:grpSpPr>
          <p:sp>
            <p:nvSpPr>
              <p:cNvPr id="223" name="Google Shape;223;p19"/>
              <p:cNvSpPr/>
              <p:nvPr/>
            </p:nvSpPr>
            <p:spPr>
              <a:xfrm>
                <a:off x="-2" y="0"/>
                <a:ext cx="696253" cy="715326"/>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224" name="Google Shape;224;p19"/>
              <p:cNvPicPr preferRelativeResize="0"/>
              <p:nvPr/>
            </p:nvPicPr>
            <p:blipFill rotWithShape="1">
              <a:blip r:embed="rId3">
                <a:alphaModFix/>
              </a:blip>
              <a:srcRect b="0" l="0" r="0" t="0"/>
              <a:stretch/>
            </p:blipFill>
            <p:spPr>
              <a:xfrm>
                <a:off x="2" y="-1"/>
                <a:ext cx="696251" cy="715331"/>
              </a:xfrm>
              <a:prstGeom prst="rect">
                <a:avLst/>
              </a:prstGeom>
              <a:noFill/>
              <a:ln>
                <a:noFill/>
              </a:ln>
            </p:spPr>
          </p:pic>
        </p:grpSp>
      </p:grpSp>
      <p:sp>
        <p:nvSpPr>
          <p:cNvPr id="225" name="Google Shape;225;p19"/>
          <p:cNvSpPr txBox="1"/>
          <p:nvPr/>
        </p:nvSpPr>
        <p:spPr>
          <a:xfrm>
            <a:off x="711199" y="1943100"/>
            <a:ext cx="8235952" cy="1449388"/>
          </a:xfrm>
          <a:prstGeom prst="rect">
            <a:avLst/>
          </a:prstGeom>
          <a:noFill/>
          <a:ln>
            <a:noFill/>
          </a:ln>
        </p:spPr>
        <p:txBody>
          <a:bodyPr anchorCtr="0" anchor="ctr" bIns="45700" lIns="45700" spcFirstLastPara="1" rIns="45700" wrap="square" tIns="45700">
            <a:normAutofit/>
          </a:bodyPr>
          <a:lstStyle/>
          <a:p>
            <a:pPr indent="0" lvl="0" marL="0" marR="0" rtl="0" algn="just">
              <a:lnSpc>
                <a:spcPct val="100000"/>
              </a:lnSpc>
              <a:spcBef>
                <a:spcPts val="0"/>
              </a:spcBef>
              <a:spcAft>
                <a:spcPts val="0"/>
              </a:spcAft>
              <a:buClr>
                <a:srgbClr val="000000"/>
              </a:buClr>
              <a:buSzPts val="2340"/>
              <a:buFont typeface="Arial"/>
              <a:buNone/>
            </a:pPr>
            <a:r>
              <a:rPr b="1" i="0" lang="en-US" sz="2340" u="none" cap="none" strike="noStrike">
                <a:solidFill>
                  <a:srgbClr val="000000"/>
                </a:solidFill>
                <a:latin typeface="Arial"/>
                <a:ea typeface="Arial"/>
                <a:cs typeface="Arial"/>
                <a:sym typeface="Arial"/>
              </a:rPr>
              <a:t>How would a diet that includes more simple carbohydrates, rather than complex carbohydrates, impact glucose absorption from the GI and into enterocytes?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300"/>
                                        <p:tgtEl>
                                          <p:spTgt spid="219"/>
                                        </p:tgtEl>
                                        <p:attrNameLst>
                                          <p:attrName>ppt_w</p:attrName>
                                        </p:attrNameLst>
                                      </p:cBhvr>
                                      <p:tavLst>
                                        <p:tav fmla="" tm="0">
                                          <p:val>
                                            <p:strVal val="0"/>
                                          </p:val>
                                        </p:tav>
                                        <p:tav fmla="" tm="100000">
                                          <p:val>
                                            <p:strVal val="#ppt_w"/>
                                          </p:val>
                                        </p:tav>
                                      </p:tavLst>
                                    </p:anim>
                                    <p:anim calcmode="lin" valueType="num">
                                      <p:cBhvr additive="base">
                                        <p:cTn dur="300"/>
                                        <p:tgtEl>
                                          <p:spTgt spid="21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0"/>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grpSp>
        <p:nvGrpSpPr>
          <p:cNvPr id="231" name="Google Shape;231;p20"/>
          <p:cNvGrpSpPr/>
          <p:nvPr/>
        </p:nvGrpSpPr>
        <p:grpSpPr>
          <a:xfrm>
            <a:off x="122229" y="923467"/>
            <a:ext cx="980374" cy="1007340"/>
            <a:chOff x="-2" y="-1"/>
            <a:chExt cx="980373" cy="1007339"/>
          </a:xfrm>
        </p:grpSpPr>
        <p:sp>
          <p:nvSpPr>
            <p:cNvPr id="232" name="Google Shape;232;p20"/>
            <p:cNvSpPr/>
            <p:nvPr/>
          </p:nvSpPr>
          <p:spPr>
            <a:xfrm>
              <a:off x="-2" y="-1"/>
              <a:ext cx="980373" cy="1007339"/>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233" name="Google Shape;233;p20"/>
            <p:cNvSpPr/>
            <p:nvPr/>
          </p:nvSpPr>
          <p:spPr>
            <a:xfrm>
              <a:off x="165065" y="169585"/>
              <a:ext cx="650359" cy="668149"/>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234" name="Google Shape;234;p20"/>
            <p:cNvGrpSpPr/>
            <p:nvPr/>
          </p:nvGrpSpPr>
          <p:grpSpPr>
            <a:xfrm>
              <a:off x="142133" y="146025"/>
              <a:ext cx="696256" cy="715332"/>
              <a:chOff x="-2" y="-1"/>
              <a:chExt cx="696255" cy="715331"/>
            </a:xfrm>
          </p:grpSpPr>
          <p:sp>
            <p:nvSpPr>
              <p:cNvPr id="235" name="Google Shape;235;p20"/>
              <p:cNvSpPr/>
              <p:nvPr/>
            </p:nvSpPr>
            <p:spPr>
              <a:xfrm>
                <a:off x="-2" y="0"/>
                <a:ext cx="696253" cy="715326"/>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236" name="Google Shape;236;p20"/>
              <p:cNvPicPr preferRelativeResize="0"/>
              <p:nvPr/>
            </p:nvPicPr>
            <p:blipFill rotWithShape="1">
              <a:blip r:embed="rId3">
                <a:alphaModFix/>
              </a:blip>
              <a:srcRect b="0" l="0" r="0" t="0"/>
              <a:stretch/>
            </p:blipFill>
            <p:spPr>
              <a:xfrm>
                <a:off x="2" y="-1"/>
                <a:ext cx="696251" cy="715331"/>
              </a:xfrm>
              <a:prstGeom prst="rect">
                <a:avLst/>
              </a:prstGeom>
              <a:noFill/>
              <a:ln>
                <a:noFill/>
              </a:ln>
            </p:spPr>
          </p:pic>
        </p:grpSp>
      </p:grpSp>
      <p:sp>
        <p:nvSpPr>
          <p:cNvPr id="237" name="Google Shape;237;p20"/>
          <p:cNvSpPr txBox="1"/>
          <p:nvPr/>
        </p:nvSpPr>
        <p:spPr>
          <a:xfrm>
            <a:off x="711199" y="1943100"/>
            <a:ext cx="8235952" cy="1449388"/>
          </a:xfrm>
          <a:prstGeom prst="rect">
            <a:avLst/>
          </a:prstGeom>
          <a:noFill/>
          <a:ln>
            <a:noFill/>
          </a:ln>
        </p:spPr>
        <p:txBody>
          <a:bodyPr anchorCtr="0" anchor="ctr" bIns="45700" lIns="45700" spcFirstLastPara="1" rIns="45700" wrap="square" tIns="45700">
            <a:normAutofit/>
          </a:bodyPr>
          <a:lstStyle/>
          <a:p>
            <a:pPr indent="0" lvl="0" marL="0" marR="0" rtl="0" algn="just">
              <a:lnSpc>
                <a:spcPct val="100000"/>
              </a:lnSpc>
              <a:spcBef>
                <a:spcPts val="0"/>
              </a:spcBef>
              <a:spcAft>
                <a:spcPts val="0"/>
              </a:spcAft>
              <a:buClr>
                <a:srgbClr val="000000"/>
              </a:buClr>
              <a:buSzPts val="3132"/>
              <a:buFont typeface="Arial"/>
              <a:buNone/>
            </a:pPr>
            <a:r>
              <a:rPr b="1" i="0" lang="en-US" sz="3132" u="none" cap="none" strike="noStrike">
                <a:solidFill>
                  <a:srgbClr val="000000"/>
                </a:solidFill>
                <a:latin typeface="Arial"/>
                <a:ea typeface="Arial"/>
                <a:cs typeface="Arial"/>
                <a:sym typeface="Arial"/>
              </a:rPr>
              <a:t>What might happen to glucose levels in the blood if carbohydrates could not be efciently digested within the GI tract?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300"/>
                                        <p:tgtEl>
                                          <p:spTgt spid="231"/>
                                        </p:tgtEl>
                                        <p:attrNameLst>
                                          <p:attrName>ppt_w</p:attrName>
                                        </p:attrNameLst>
                                      </p:cBhvr>
                                      <p:tavLst>
                                        <p:tav fmla="" tm="0">
                                          <p:val>
                                            <p:strVal val="0"/>
                                          </p:val>
                                        </p:tav>
                                        <p:tav fmla="" tm="100000">
                                          <p:val>
                                            <p:strVal val="#ppt_w"/>
                                          </p:val>
                                        </p:tav>
                                      </p:tavLst>
                                    </p:anim>
                                    <p:anim calcmode="lin" valueType="num">
                                      <p:cBhvr additive="base">
                                        <p:cTn dur="300"/>
                                        <p:tgtEl>
                                          <p:spTgt spid="23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3"/>
          <p:cNvSpPr txBox="1"/>
          <p:nvPr>
            <p:ph type="title"/>
          </p:nvPr>
        </p:nvSpPr>
        <p:spPr>
          <a:xfrm>
            <a:off x="311698" y="273570"/>
            <a:ext cx="8520604" cy="572711"/>
          </a:xfrm>
          <a:prstGeom prst="rect">
            <a:avLst/>
          </a:prstGeom>
          <a:noFill/>
          <a:ln>
            <a:noFill/>
          </a:ln>
        </p:spPr>
        <p:txBody>
          <a:bodyPr anchorCtr="0" anchor="t" bIns="91400" lIns="91400" spcFirstLastPara="1" rIns="91400" wrap="square" tIns="91400">
            <a:normAutofit/>
          </a:bodyPr>
          <a:lstStyle/>
          <a:p>
            <a:pPr indent="0" lvl="0" marL="0" marR="0" rtl="0" algn="ctr">
              <a:lnSpc>
                <a:spcPct val="100000"/>
              </a:lnSpc>
              <a:spcBef>
                <a:spcPts val="0"/>
              </a:spcBef>
              <a:spcAft>
                <a:spcPts val="0"/>
              </a:spcAft>
              <a:buClr>
                <a:srgbClr val="000000"/>
              </a:buClr>
              <a:buSzPts val="2600"/>
              <a:buFont typeface="Georgia"/>
              <a:buNone/>
            </a:pPr>
            <a:r>
              <a:rPr b="1" lang="en-US" sz="2600">
                <a:latin typeface="Georgia"/>
                <a:ea typeface="Georgia"/>
                <a:cs typeface="Georgia"/>
                <a:sym typeface="Georgia"/>
              </a:rPr>
              <a:t>LEARNING OUTCOMES</a:t>
            </a:r>
            <a:endParaRPr/>
          </a:p>
        </p:txBody>
      </p:sp>
      <p:sp>
        <p:nvSpPr>
          <p:cNvPr id="35" name="Google Shape;35;p3"/>
          <p:cNvSpPr txBox="1"/>
          <p:nvPr>
            <p:ph idx="1" type="body"/>
          </p:nvPr>
        </p:nvSpPr>
        <p:spPr>
          <a:xfrm>
            <a:off x="171998" y="1169969"/>
            <a:ext cx="8520604" cy="4711808"/>
          </a:xfrm>
          <a:prstGeom prst="rect">
            <a:avLst/>
          </a:prstGeom>
          <a:noFill/>
          <a:ln>
            <a:noFill/>
          </a:ln>
        </p:spPr>
        <p:txBody>
          <a:bodyPr anchorCtr="0" anchor="t" bIns="91400" lIns="91400" spcFirstLastPara="1" rIns="91400" wrap="square" tIns="91400">
            <a:normAutofit/>
          </a:bodyPr>
          <a:lstStyle/>
          <a:p>
            <a:pPr indent="0" lvl="0" marL="0" rtl="0" algn="just">
              <a:lnSpc>
                <a:spcPct val="100000"/>
              </a:lnSpc>
              <a:spcBef>
                <a:spcPts val="0"/>
              </a:spcBef>
              <a:spcAft>
                <a:spcPts val="0"/>
              </a:spcAft>
              <a:buClr>
                <a:srgbClr val="000000"/>
              </a:buClr>
              <a:buSzPts val="1776"/>
              <a:buFont typeface="Georgia"/>
              <a:buNone/>
            </a:pPr>
            <a:r>
              <a:rPr b="1" lang="en-US" sz="1776">
                <a:solidFill>
                  <a:srgbClr val="000000"/>
                </a:solidFill>
                <a:latin typeface="Georgia"/>
                <a:ea typeface="Georgia"/>
                <a:cs typeface="Georgia"/>
                <a:sym typeface="Georgia"/>
              </a:rPr>
              <a:t>As a result of the lesson you will be able to:</a:t>
            </a:r>
            <a:endParaRPr/>
          </a:p>
          <a:p>
            <a:pPr indent="-314642" lvl="0" marL="393304" rtl="0" algn="just">
              <a:lnSpc>
                <a:spcPct val="80000"/>
              </a:lnSpc>
              <a:spcBef>
                <a:spcPts val="1900"/>
              </a:spcBef>
              <a:spcAft>
                <a:spcPts val="0"/>
              </a:spcAft>
              <a:buClr>
                <a:srgbClr val="000000"/>
              </a:buClr>
              <a:buSzPts val="1776"/>
              <a:buFont typeface="Georgia"/>
              <a:buChar char="❏"/>
            </a:pPr>
            <a:r>
              <a:rPr b="1" i="1" lang="en-US" sz="1776">
                <a:solidFill>
                  <a:srgbClr val="000000"/>
                </a:solidFill>
                <a:latin typeface="Georgia"/>
                <a:ea typeface="Georgia"/>
                <a:cs typeface="Georgia"/>
                <a:sym typeface="Georgia"/>
              </a:rPr>
              <a:t>describe the gross and microscopic anatomy of the small intestine; </a:t>
            </a:r>
            <a:endParaRPr/>
          </a:p>
          <a:p>
            <a:pPr indent="-314642" lvl="0" marL="393304" rtl="0" algn="just">
              <a:lnSpc>
                <a:spcPct val="80000"/>
              </a:lnSpc>
              <a:spcBef>
                <a:spcPts val="1900"/>
              </a:spcBef>
              <a:spcAft>
                <a:spcPts val="0"/>
              </a:spcAft>
              <a:buClr>
                <a:srgbClr val="000000"/>
              </a:buClr>
              <a:buSzPts val="1776"/>
              <a:buFont typeface="Georgia"/>
              <a:buChar char="❏"/>
            </a:pPr>
            <a:r>
              <a:rPr b="1" i="1" lang="en-US" sz="1776">
                <a:solidFill>
                  <a:srgbClr val="000000"/>
                </a:solidFill>
                <a:latin typeface="Georgia"/>
                <a:ea typeface="Georgia"/>
                <a:cs typeface="Georgia"/>
                <a:sym typeface="Georgia"/>
              </a:rPr>
              <a:t>state how the mucosa of the small intestine differs from that of the stomach, and explain the functional significance of the differences; </a:t>
            </a:r>
            <a:endParaRPr/>
          </a:p>
          <a:p>
            <a:pPr indent="-314642" lvl="0" marL="393304" rtl="0" algn="just">
              <a:lnSpc>
                <a:spcPct val="80000"/>
              </a:lnSpc>
              <a:spcBef>
                <a:spcPts val="1900"/>
              </a:spcBef>
              <a:spcAft>
                <a:spcPts val="0"/>
              </a:spcAft>
              <a:buClr>
                <a:srgbClr val="000000"/>
              </a:buClr>
              <a:buSzPts val="1776"/>
              <a:buFont typeface="Georgia"/>
              <a:buChar char="❏"/>
            </a:pPr>
            <a:r>
              <a:rPr b="1" i="1" lang="en-US" sz="1776">
                <a:solidFill>
                  <a:srgbClr val="000000"/>
                </a:solidFill>
                <a:latin typeface="Georgia"/>
                <a:ea typeface="Georgia"/>
                <a:cs typeface="Georgia"/>
                <a:sym typeface="Georgia"/>
              </a:rPr>
              <a:t>define contact digestion and describe where it occurs; and </a:t>
            </a:r>
            <a:endParaRPr/>
          </a:p>
          <a:p>
            <a:pPr indent="-314642" lvl="0" marL="393304" rtl="0" algn="just">
              <a:lnSpc>
                <a:spcPct val="80000"/>
              </a:lnSpc>
              <a:spcBef>
                <a:spcPts val="1900"/>
              </a:spcBef>
              <a:spcAft>
                <a:spcPts val="0"/>
              </a:spcAft>
              <a:buClr>
                <a:srgbClr val="000000"/>
              </a:buClr>
              <a:buSzPts val="1776"/>
              <a:buFont typeface="Georgia"/>
              <a:buChar char="❏"/>
            </a:pPr>
            <a:r>
              <a:rPr b="1" i="1" lang="en-US" sz="1776">
                <a:solidFill>
                  <a:srgbClr val="000000"/>
                </a:solidFill>
                <a:latin typeface="Georgia"/>
                <a:ea typeface="Georgia"/>
                <a:cs typeface="Georgia"/>
                <a:sym typeface="Georgia"/>
              </a:rPr>
              <a:t>describe the types of movement that occur in the small intestine.</a:t>
            </a:r>
            <a:endParaRPr/>
          </a:p>
          <a:p>
            <a:pPr indent="-314642" lvl="0" marL="393304" rtl="0" algn="just">
              <a:lnSpc>
                <a:spcPct val="80000"/>
              </a:lnSpc>
              <a:spcBef>
                <a:spcPts val="1900"/>
              </a:spcBef>
              <a:spcAft>
                <a:spcPts val="0"/>
              </a:spcAft>
              <a:buClr>
                <a:srgbClr val="000000"/>
              </a:buClr>
              <a:buSzPts val="1776"/>
              <a:buFont typeface="Georgia"/>
              <a:buChar char="❏"/>
            </a:pPr>
            <a:r>
              <a:rPr b="1" i="1" lang="en-US" sz="1776">
                <a:solidFill>
                  <a:srgbClr val="000000"/>
                </a:solidFill>
                <a:latin typeface="Georgia"/>
                <a:ea typeface="Georgia"/>
                <a:cs typeface="Georgia"/>
                <a:sym typeface="Georgia"/>
              </a:rPr>
              <a:t>describe how each major class of nutrients is chemically digested, </a:t>
            </a:r>
            <a:endParaRPr/>
          </a:p>
          <a:p>
            <a:pPr indent="-314642" lvl="0" marL="393304" rtl="0" algn="just">
              <a:lnSpc>
                <a:spcPct val="80000"/>
              </a:lnSpc>
              <a:spcBef>
                <a:spcPts val="1900"/>
              </a:spcBef>
              <a:spcAft>
                <a:spcPts val="0"/>
              </a:spcAft>
              <a:buClr>
                <a:srgbClr val="000000"/>
              </a:buClr>
              <a:buSzPts val="1776"/>
              <a:buFont typeface="Georgia"/>
              <a:buChar char="❏"/>
            </a:pPr>
            <a:r>
              <a:rPr b="1" i="1" lang="en-US" sz="1776">
                <a:solidFill>
                  <a:srgbClr val="000000"/>
                </a:solidFill>
                <a:latin typeface="Georgia"/>
                <a:ea typeface="Georgia"/>
                <a:cs typeface="Georgia"/>
                <a:sym typeface="Georgia"/>
              </a:rPr>
              <a:t>name the enzymes involved, and discuss the functional differences among these enzymes; </a:t>
            </a:r>
            <a:endParaRPr/>
          </a:p>
          <a:p>
            <a:pPr indent="-314642" lvl="0" marL="393304" rtl="0" algn="just">
              <a:lnSpc>
                <a:spcPct val="80000"/>
              </a:lnSpc>
              <a:spcBef>
                <a:spcPts val="1900"/>
              </a:spcBef>
              <a:spcAft>
                <a:spcPts val="0"/>
              </a:spcAft>
              <a:buClr>
                <a:srgbClr val="000000"/>
              </a:buClr>
              <a:buSzPts val="1776"/>
              <a:buFont typeface="Georgia"/>
              <a:buChar char="❏"/>
            </a:pPr>
            <a:r>
              <a:rPr b="1" i="1" lang="en-US" sz="1776">
                <a:solidFill>
                  <a:srgbClr val="000000"/>
                </a:solidFill>
                <a:latin typeface="Georgia"/>
                <a:ea typeface="Georgia"/>
                <a:cs typeface="Georgia"/>
                <a:sym typeface="Georgia"/>
              </a:rPr>
              <a:t>describe how each type of nutrient is absorbed by the small intestine. </a:t>
            </a:r>
            <a:br>
              <a:rPr b="1" i="1" lang="en-US" sz="1776">
                <a:solidFill>
                  <a:srgbClr val="000000"/>
                </a:solidFill>
                <a:latin typeface="Georgia"/>
                <a:ea typeface="Georgia"/>
                <a:cs typeface="Georgia"/>
                <a:sym typeface="Georgia"/>
              </a:rPr>
            </a:br>
            <a:endParaRPr/>
          </a:p>
        </p:txBody>
      </p:sp>
      <p:sp>
        <p:nvSpPr>
          <p:cNvPr id="36" name="Google Shape;36;p3"/>
          <p:cNvSpPr/>
          <p:nvPr/>
        </p:nvSpPr>
        <p:spPr>
          <a:xfrm>
            <a:off x="386396" y="874668"/>
            <a:ext cx="6443282" cy="57053"/>
          </a:xfrm>
          <a:prstGeom prst="rect">
            <a:avLst/>
          </a:prstGeom>
          <a:blipFill rotWithShape="1">
            <a:blip r:embed="rId3">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800"/>
              <a:buFont typeface="Trebuchet MS"/>
              <a:buNone/>
            </a:pPr>
            <a:r>
              <a:t/>
            </a:r>
            <a:endParaRPr b="0" i="0" sz="1800" u="none" cap="none" strike="noStrike">
              <a:solidFill>
                <a:srgbClr val="F1F1F1"/>
              </a:solidFill>
              <a:latin typeface="Trebuchet MS"/>
              <a:ea typeface="Trebuchet MS"/>
              <a:cs typeface="Trebuchet MS"/>
              <a:sym typeface="Trebuchet MS"/>
            </a:endParaRPr>
          </a:p>
        </p:txBody>
      </p:sp>
      <p:sp>
        <p:nvSpPr>
          <p:cNvPr id="37" name="Google Shape;37;p3"/>
          <p:cNvSpPr/>
          <p:nvPr/>
        </p:nvSpPr>
        <p:spPr>
          <a:xfrm>
            <a:off x="4319730" y="5846621"/>
            <a:ext cx="4765291" cy="57060"/>
          </a:xfrm>
          <a:prstGeom prst="rect">
            <a:avLst/>
          </a:prstGeom>
          <a:blipFill rotWithShape="1">
            <a:blip r:embed="rId3">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800"/>
              <a:buFont typeface="Trebuchet MS"/>
              <a:buNone/>
            </a:pPr>
            <a:r>
              <a:t/>
            </a:r>
            <a:endParaRPr b="0" i="0" sz="1800" u="none" cap="none" strike="noStrike">
              <a:solidFill>
                <a:srgbClr val="F1F1F1"/>
              </a:solidFill>
              <a:latin typeface="Trebuchet MS"/>
              <a:ea typeface="Trebuchet MS"/>
              <a:cs typeface="Trebuchet MS"/>
              <a:sym typeface="Trebuchet MS"/>
            </a:endParaRPr>
          </a:p>
        </p:txBody>
      </p:sp>
      <p:grpSp>
        <p:nvGrpSpPr>
          <p:cNvPr id="38" name="Google Shape;38;p3"/>
          <p:cNvGrpSpPr/>
          <p:nvPr/>
        </p:nvGrpSpPr>
        <p:grpSpPr>
          <a:xfrm>
            <a:off x="-74259" y="6205464"/>
            <a:ext cx="12248970" cy="755700"/>
            <a:chOff x="-2" y="-1"/>
            <a:chExt cx="12248968" cy="755699"/>
          </a:xfrm>
        </p:grpSpPr>
        <p:sp>
          <p:nvSpPr>
            <p:cNvPr id="39" name="Google Shape;39;p3"/>
            <p:cNvSpPr/>
            <p:nvPr/>
          </p:nvSpPr>
          <p:spPr>
            <a:xfrm>
              <a:off x="2797114" y="18571"/>
              <a:ext cx="9451852" cy="684193"/>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40" name="Google Shape;40;p3"/>
            <p:cNvSpPr/>
            <p:nvPr/>
          </p:nvSpPr>
          <p:spPr>
            <a:xfrm>
              <a:off x="58513" y="16860"/>
              <a:ext cx="2922818" cy="738838"/>
            </a:xfrm>
            <a:prstGeom prst="rect">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41" name="Google Shape;41;p3"/>
            <p:cNvPicPr preferRelativeResize="0"/>
            <p:nvPr/>
          </p:nvPicPr>
          <p:blipFill rotWithShape="1">
            <a:blip r:embed="rId4">
              <a:alphaModFix/>
            </a:blip>
            <a:srcRect b="0" l="0" r="0" t="0"/>
            <a:stretch/>
          </p:blipFill>
          <p:spPr>
            <a:xfrm>
              <a:off x="-2" y="-1"/>
              <a:ext cx="704326" cy="613869"/>
            </a:xfrm>
            <a:prstGeom prst="rect">
              <a:avLst/>
            </a:prstGeom>
            <a:noFill/>
            <a:ln>
              <a:noFill/>
            </a:ln>
          </p:spPr>
        </p:pic>
        <p:sp>
          <p:nvSpPr>
            <p:cNvPr id="42" name="Google Shape;42;p3"/>
            <p:cNvSpPr txBox="1"/>
            <p:nvPr/>
          </p:nvSpPr>
          <p:spPr>
            <a:xfrm>
              <a:off x="696108" y="153864"/>
              <a:ext cx="2223691"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mc:AlternateContent>
    <mc:Choice Requires="p14">
      <p:transition spd="slow" p14:dur="12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gtEl>
                                        <p:attrNameLst>
                                          <p:attrName>style.visibility</p:attrName>
                                        </p:attrNameLst>
                                      </p:cBhvr>
                                      <p:to>
                                        <p:strVal val="visible"/>
                                      </p:to>
                                    </p:set>
                                    <p:animEffect filter="fade" transition="in">
                                      <p:cBhvr>
                                        <p:cTn dur="500"/>
                                        <p:tgtEl>
                                          <p:spTgt spid="3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500"/>
                                        <p:tgtEl>
                                          <p:spTgt spid="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1"/>
          <p:cNvSpPr txBox="1"/>
          <p:nvPr>
            <p:ph idx="4294967295" type="body"/>
          </p:nvPr>
        </p:nvSpPr>
        <p:spPr>
          <a:xfrm>
            <a:off x="296862" y="1611594"/>
            <a:ext cx="8550276" cy="4997253"/>
          </a:xfrm>
          <a:prstGeom prst="rect">
            <a:avLst/>
          </a:prstGeom>
          <a:noFill/>
          <a:ln>
            <a:noFill/>
          </a:ln>
        </p:spPr>
        <p:txBody>
          <a:bodyPr anchorCtr="0" anchor="t" bIns="45700" lIns="45700" spcFirstLastPara="1" rIns="45700" wrap="square" tIns="45700">
            <a:normAutofit/>
          </a:bodyPr>
          <a:lstStyle/>
          <a:p>
            <a:pPr indent="0" lvl="0" marL="0" marR="0" rtl="0" algn="just">
              <a:lnSpc>
                <a:spcPct val="100000"/>
              </a:lnSpc>
              <a:spcBef>
                <a:spcPts val="0"/>
              </a:spcBef>
              <a:spcAft>
                <a:spcPts val="0"/>
              </a:spcAft>
              <a:buClr>
                <a:srgbClr val="000000"/>
              </a:buClr>
              <a:buSzPts val="2400"/>
              <a:buFont typeface="Times"/>
              <a:buNone/>
            </a:pPr>
            <a:r>
              <a:rPr b="1" lang="en-US">
                <a:solidFill>
                  <a:srgbClr val="000000"/>
                </a:solidFill>
                <a:latin typeface="Times"/>
                <a:ea typeface="Times"/>
                <a:cs typeface="Times"/>
                <a:sym typeface="Times"/>
              </a:rPr>
              <a:t>After Timmy would play a hard game of basketball, he liked to cool down with a large chocolate milkshake. Every time he gulped down his post-workout milkshake he noticed that he soon felt ready for more basketball action, almost as though he had a renewed level of energy. His muscles felt good and he was ready for more. Considering Timmy’s burst of energy after his ice cream ritual, we can conclude that he was able to ingest, absorb, and uptake glucose efciently and utilize this glucose for energy within his skeletal muscle cells that provided him with the ability to run, dribble, and shoot basketball. </a:t>
            </a:r>
            <a:endParaRPr b="1" i="0" sz="1200" u="none" cap="none" strike="noStrike">
              <a:solidFill>
                <a:srgbClr val="000000"/>
              </a:solidFill>
              <a:latin typeface="Times"/>
              <a:ea typeface="Times"/>
              <a:cs typeface="Times"/>
              <a:sym typeface="Times"/>
            </a:endParaRPr>
          </a:p>
        </p:txBody>
      </p:sp>
      <p:sp>
        <p:nvSpPr>
          <p:cNvPr id="243" name="Google Shape;243;p21"/>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244" name="Google Shape;244;p21"/>
          <p:cNvSpPr txBox="1"/>
          <p:nvPr/>
        </p:nvSpPr>
        <p:spPr>
          <a:xfrm>
            <a:off x="275177" y="437616"/>
            <a:ext cx="6793742" cy="1080568"/>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800"/>
              <a:buFont typeface="Times"/>
              <a:buNone/>
            </a:pPr>
            <a:r>
              <a:rPr b="1" i="0" lang="en-US" sz="2800" u="none" cap="none" strike="noStrike">
                <a:solidFill>
                  <a:srgbClr val="000000"/>
                </a:solidFill>
                <a:latin typeface="Times"/>
                <a:ea typeface="Times"/>
                <a:cs typeface="Times"/>
                <a:sym typeface="Times"/>
              </a:rPr>
              <a:t>Glucose Digestion and Absorbtion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2"/>
          <p:cNvSpPr txBox="1"/>
          <p:nvPr>
            <p:ph idx="4294967295" type="body"/>
          </p:nvPr>
        </p:nvSpPr>
        <p:spPr>
          <a:xfrm>
            <a:off x="296862" y="1611594"/>
            <a:ext cx="8550276" cy="4997253"/>
          </a:xfrm>
          <a:prstGeom prst="rect">
            <a:avLst/>
          </a:prstGeom>
          <a:noFill/>
          <a:ln>
            <a:noFill/>
          </a:ln>
        </p:spPr>
        <p:txBody>
          <a:bodyPr anchorCtr="0" anchor="t" bIns="45700" lIns="45700" spcFirstLastPara="1" rIns="45700" wrap="square" tIns="45700">
            <a:normAutofit/>
          </a:bodyPr>
          <a:lstStyle/>
          <a:p>
            <a:pPr indent="0" lvl="0" marL="0" rtl="0" algn="just">
              <a:lnSpc>
                <a:spcPct val="100000"/>
              </a:lnSpc>
              <a:spcBef>
                <a:spcPts val="0"/>
              </a:spcBef>
              <a:spcAft>
                <a:spcPts val="0"/>
              </a:spcAft>
              <a:buClr>
                <a:srgbClr val="000000"/>
              </a:buClr>
              <a:buSzPts val="1656"/>
              <a:buFont typeface="Times"/>
              <a:buNone/>
            </a:pPr>
            <a:r>
              <a:rPr b="1" lang="en-US" sz="1656">
                <a:solidFill>
                  <a:srgbClr val="000000"/>
                </a:solidFill>
                <a:latin typeface="Times"/>
                <a:ea typeface="Times"/>
                <a:cs typeface="Times"/>
                <a:sym typeface="Times"/>
              </a:rPr>
              <a:t>Once carbohydrates are broken down into their monomers, the process of absorption can begin. Te </a:t>
            </a:r>
            <a:r>
              <a:rPr i="1" lang="en-US"/>
              <a:t>sodium glucose- linked transporter (SGLT-1) </a:t>
            </a:r>
            <a:r>
              <a:rPr b="1" lang="en-US" sz="1656">
                <a:solidFill>
                  <a:srgbClr val="000000"/>
                </a:solidFill>
                <a:latin typeface="Times"/>
                <a:ea typeface="Times"/>
                <a:cs typeface="Times"/>
                <a:sym typeface="Times"/>
              </a:rPr>
              <a:t>is the primary transporter used for glucose absorption from the lumen of the small intes- tine into the intestinal epithelial cells called enterocytes. As indicated by its name, the SGLT-1 moves both sodium and glucose at the same time, making it a symporter. Like most symporters, the SGLT-1 relies on the work of Na+/K+ pumps to keep intracellular sodium levels low. Tese pumps are located along the basolateral membrane of enterocytes and use ATP to continuously pump sodium out of the cell while pumping K+ into the cell. Once glucose enters the enterocyte via the SGLT-1 it will difuse into the extracellular fuid (ECF) through a uniporter transport protein called </a:t>
            </a:r>
            <a:r>
              <a:rPr i="1" lang="en-US"/>
              <a:t>GLUT2 </a:t>
            </a:r>
            <a:r>
              <a:rPr b="1" lang="en-US" sz="1656">
                <a:solidFill>
                  <a:srgbClr val="000000"/>
                </a:solidFill>
                <a:latin typeface="Times"/>
                <a:ea typeface="Times"/>
                <a:cs typeface="Times"/>
                <a:sym typeface="Times"/>
              </a:rPr>
              <a:t>located on the basolateral membrane. GLUT2 also permits facilitated difusion, as glucose moves from a high concentration to a low concentration. </a:t>
            </a:r>
            <a:endParaRPr sz="828"/>
          </a:p>
          <a:p>
            <a:pPr indent="0" lvl="0" marL="0" rtl="0" algn="just">
              <a:lnSpc>
                <a:spcPct val="100000"/>
              </a:lnSpc>
              <a:spcBef>
                <a:spcPts val="800"/>
              </a:spcBef>
              <a:spcAft>
                <a:spcPts val="0"/>
              </a:spcAft>
              <a:buClr>
                <a:srgbClr val="000000"/>
              </a:buClr>
              <a:buSzPts val="1656"/>
              <a:buFont typeface="Times"/>
              <a:buNone/>
            </a:pPr>
            <a:r>
              <a:rPr b="1" lang="en-US" sz="1656">
                <a:solidFill>
                  <a:srgbClr val="000000"/>
                </a:solidFill>
                <a:latin typeface="Times"/>
                <a:ea typeface="Times"/>
                <a:cs typeface="Times"/>
                <a:sym typeface="Times"/>
              </a:rPr>
              <a:t>When luminal glucose levels are very high, for example, after fnishing a meal, GLUT2 can also assist the SGLT-1 transporters on the apical side of the enterocytes. Te </a:t>
            </a:r>
            <a:r>
              <a:rPr i="1" lang="en-US"/>
              <a:t>translocation</a:t>
            </a:r>
            <a:r>
              <a:rPr b="1" lang="en-US" sz="1656">
                <a:solidFill>
                  <a:srgbClr val="000000"/>
                </a:solidFill>
                <a:latin typeface="Times"/>
                <a:ea typeface="Times"/>
                <a:cs typeface="Times"/>
                <a:sym typeface="Times"/>
              </a:rPr>
              <a:t>, or movement between cellular compartments, of some GLUT2 transporters from the </a:t>
            </a:r>
            <a:r>
              <a:rPr i="1" lang="en-US"/>
              <a:t>basolateral </a:t>
            </a:r>
            <a:r>
              <a:rPr b="1" lang="en-US" sz="1656">
                <a:solidFill>
                  <a:srgbClr val="000000"/>
                </a:solidFill>
                <a:latin typeface="Times"/>
                <a:ea typeface="Times"/>
                <a:cs typeface="Times"/>
                <a:sym typeface="Times"/>
              </a:rPr>
              <a:t>membrane to the </a:t>
            </a:r>
            <a:r>
              <a:rPr i="1" lang="en-US"/>
              <a:t>apical </a:t>
            </a:r>
            <a:r>
              <a:rPr b="1" lang="en-US" sz="1656">
                <a:solidFill>
                  <a:srgbClr val="000000"/>
                </a:solidFill>
                <a:latin typeface="Times"/>
                <a:ea typeface="Times"/>
                <a:cs typeface="Times"/>
                <a:sym typeface="Times"/>
              </a:rPr>
              <a:t>membrane of the enterocyte helps increase glucose absorption. When glucose levels within the enterocyte are low, glucose will still difuse into the cell because the Na+/K+ ATPase pumps continually pump sodium out of the enterocyte to drive sodium into the cell, and thus pull glucose and sodium through the SGLT-1 </a:t>
            </a:r>
            <a:endParaRPr sz="828"/>
          </a:p>
        </p:txBody>
      </p:sp>
      <p:sp>
        <p:nvSpPr>
          <p:cNvPr id="250" name="Google Shape;250;p22"/>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251" name="Google Shape;251;p22"/>
          <p:cNvSpPr txBox="1"/>
          <p:nvPr/>
        </p:nvSpPr>
        <p:spPr>
          <a:xfrm>
            <a:off x="275177" y="437616"/>
            <a:ext cx="6793742" cy="1080568"/>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800"/>
              <a:buFont typeface="Times"/>
              <a:buNone/>
            </a:pPr>
            <a:r>
              <a:rPr b="1" i="0" lang="en-US" sz="2800" u="none" cap="none" strike="noStrike">
                <a:solidFill>
                  <a:srgbClr val="000000"/>
                </a:solidFill>
                <a:latin typeface="Times"/>
                <a:ea typeface="Times"/>
                <a:cs typeface="Times"/>
                <a:sym typeface="Times"/>
              </a:rPr>
              <a:t>Glucose Digestion and Absorbtion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3"/>
          <p:cNvSpPr txBox="1"/>
          <p:nvPr>
            <p:ph idx="4294967295" type="body"/>
          </p:nvPr>
        </p:nvSpPr>
        <p:spPr>
          <a:xfrm>
            <a:off x="296862" y="1611594"/>
            <a:ext cx="8550276" cy="4997253"/>
          </a:xfrm>
          <a:prstGeom prst="rect">
            <a:avLst/>
          </a:prstGeom>
          <a:noFill/>
          <a:ln>
            <a:noFill/>
          </a:ln>
        </p:spPr>
        <p:txBody>
          <a:bodyPr anchorCtr="0" anchor="t" bIns="45700" lIns="45700" spcFirstLastPara="1" rIns="45700" wrap="square" tIns="45700">
            <a:normAutofit/>
          </a:bodyPr>
          <a:lstStyle/>
          <a:p>
            <a:pPr indent="0" lvl="0" marL="0" rtl="0" algn="just">
              <a:lnSpc>
                <a:spcPct val="100000"/>
              </a:lnSpc>
              <a:spcBef>
                <a:spcPts val="0"/>
              </a:spcBef>
              <a:spcAft>
                <a:spcPts val="0"/>
              </a:spcAft>
              <a:buClr>
                <a:srgbClr val="000000"/>
              </a:buClr>
              <a:buSzPts val="1512"/>
              <a:buFont typeface="Times"/>
              <a:buNone/>
            </a:pPr>
            <a:r>
              <a:rPr b="1" lang="en-US" sz="1512">
                <a:solidFill>
                  <a:srgbClr val="000000"/>
                </a:solidFill>
                <a:latin typeface="Times"/>
                <a:ea typeface="Times"/>
                <a:cs typeface="Times"/>
                <a:sym typeface="Times"/>
              </a:rPr>
              <a:t>Recall that after Timmy absorbs the glucose from his chocolate milkshake, he gets a burst of energy and is ready to play another round of basketball. As long as Timmy is able to absorb glucose from his diet efciently it will enter his blood stream and will travel to his body’s cells, including </a:t>
            </a:r>
            <a:r>
              <a:rPr i="1" lang="en-US"/>
              <a:t>pancreatic beta cells. </a:t>
            </a:r>
            <a:r>
              <a:rPr b="1" lang="en-US" sz="1512">
                <a:solidFill>
                  <a:srgbClr val="000000"/>
                </a:solidFill>
                <a:latin typeface="Times"/>
                <a:ea typeface="Times"/>
                <a:cs typeface="Times"/>
                <a:sym typeface="Times"/>
              </a:rPr>
              <a:t>When pancreatic beta cells receive glucose from the blood they respond by releasing </a:t>
            </a:r>
            <a:r>
              <a:rPr i="1" lang="en-US"/>
              <a:t>insulin</a:t>
            </a:r>
            <a:r>
              <a:rPr b="1" lang="en-US" sz="1512">
                <a:solidFill>
                  <a:srgbClr val="000000"/>
                </a:solidFill>
                <a:latin typeface="Times"/>
                <a:ea typeface="Times"/>
                <a:cs typeface="Times"/>
                <a:sym typeface="Times"/>
              </a:rPr>
              <a:t>. Tis hormone travels in the blood and signals any cell possessing an </a:t>
            </a:r>
            <a:r>
              <a:rPr i="1" lang="en-US"/>
              <a:t>insulin receptor </a:t>
            </a:r>
            <a:r>
              <a:rPr b="1" lang="en-US" sz="1512">
                <a:solidFill>
                  <a:srgbClr val="000000"/>
                </a:solidFill>
                <a:latin typeface="Times"/>
                <a:ea typeface="Times"/>
                <a:cs typeface="Times"/>
                <a:sym typeface="Times"/>
              </a:rPr>
              <a:t>to take up glucose from the blood. Insulin is required for glucose uptake in some cells; these are referred to as </a:t>
            </a:r>
            <a:r>
              <a:rPr i="1" lang="en-US"/>
              <a:t>insulin dependent </a:t>
            </a:r>
            <a:r>
              <a:rPr b="1" lang="en-US" sz="1512">
                <a:solidFill>
                  <a:srgbClr val="000000"/>
                </a:solidFill>
                <a:latin typeface="Times"/>
                <a:ea typeface="Times"/>
                <a:cs typeface="Times"/>
                <a:sym typeface="Times"/>
              </a:rPr>
              <a:t>cells and include resting skeletal muscle cells and adipocytes, or fat cells. </a:t>
            </a:r>
            <a:r>
              <a:rPr i="1" lang="en-US"/>
              <a:t>Insulin independent </a:t>
            </a:r>
            <a:r>
              <a:rPr b="1" lang="en-US" sz="1512">
                <a:solidFill>
                  <a:srgbClr val="000000"/>
                </a:solidFill>
                <a:latin typeface="Times"/>
                <a:ea typeface="Times"/>
                <a:cs typeface="Times"/>
                <a:sym typeface="Times"/>
              </a:rPr>
              <a:t>tissues can absorb glucose without insulin; these include exercising skeletal muscle cells, neurons and glial cells, and hepato- cytes, or liver cells. We will use a </a:t>
            </a:r>
            <a:r>
              <a:rPr i="1" lang="en-US"/>
              <a:t>skeletal muscle cell </a:t>
            </a:r>
            <a:r>
              <a:rPr b="1" lang="en-US" sz="1512">
                <a:solidFill>
                  <a:srgbClr val="000000"/>
                </a:solidFill>
                <a:latin typeface="Times"/>
                <a:ea typeface="Times"/>
                <a:cs typeface="Times"/>
                <a:sym typeface="Times"/>
              </a:rPr>
              <a:t>as our model for understanding how this process occurs. </a:t>
            </a:r>
            <a:endParaRPr sz="756"/>
          </a:p>
          <a:p>
            <a:pPr indent="0" lvl="0" marL="0" rtl="0" algn="just">
              <a:lnSpc>
                <a:spcPct val="100000"/>
              </a:lnSpc>
              <a:spcBef>
                <a:spcPts val="700"/>
              </a:spcBef>
              <a:spcAft>
                <a:spcPts val="0"/>
              </a:spcAft>
              <a:buClr>
                <a:srgbClr val="000000"/>
              </a:buClr>
              <a:buSzPts val="1512"/>
              <a:buFont typeface="Times"/>
              <a:buNone/>
            </a:pPr>
            <a:r>
              <a:rPr b="1" lang="en-US" sz="1512">
                <a:solidFill>
                  <a:srgbClr val="000000"/>
                </a:solidFill>
                <a:latin typeface="Times"/>
                <a:ea typeface="Times"/>
                <a:cs typeface="Times"/>
                <a:sym typeface="Times"/>
              </a:rPr>
              <a:t>In skeletal muscle cells, insulin receptors are located on the sarcolemma and t-tubules. Once insulin binds to its receptor, a </a:t>
            </a:r>
            <a:r>
              <a:rPr i="1" lang="en-US"/>
              <a:t>second messenger pathway </a:t>
            </a:r>
            <a:r>
              <a:rPr b="1" lang="en-US" sz="1512">
                <a:solidFill>
                  <a:srgbClr val="000000"/>
                </a:solidFill>
                <a:latin typeface="Times"/>
                <a:ea typeface="Times"/>
                <a:cs typeface="Times"/>
                <a:sym typeface="Times"/>
              </a:rPr>
              <a:t>is activated which involves intracellular signaling that results in the translocation of </a:t>
            </a:r>
            <a:r>
              <a:rPr i="1" lang="en-US"/>
              <a:t>GLUT4 </a:t>
            </a:r>
            <a:r>
              <a:rPr b="1" lang="en-US" sz="1512">
                <a:solidFill>
                  <a:srgbClr val="000000"/>
                </a:solidFill>
                <a:latin typeface="Times"/>
                <a:ea typeface="Times"/>
                <a:cs typeface="Times"/>
                <a:sym typeface="Times"/>
              </a:rPr>
              <a:t>to the </a:t>
            </a:r>
            <a:r>
              <a:rPr i="1" lang="en-US"/>
              <a:t>sarcolemma </a:t>
            </a:r>
            <a:r>
              <a:rPr b="1" lang="en-US" sz="1512">
                <a:solidFill>
                  <a:srgbClr val="000000"/>
                </a:solidFill>
                <a:latin typeface="Times"/>
                <a:ea typeface="Times"/>
                <a:cs typeface="Times"/>
                <a:sym typeface="Times"/>
              </a:rPr>
              <a:t>or </a:t>
            </a:r>
            <a:r>
              <a:rPr i="1" lang="en-US"/>
              <a:t>t-tubules</a:t>
            </a:r>
            <a:r>
              <a:rPr b="1" lang="en-US" sz="1512">
                <a:solidFill>
                  <a:srgbClr val="000000"/>
                </a:solidFill>
                <a:latin typeface="Times"/>
                <a:ea typeface="Times"/>
                <a:cs typeface="Times"/>
                <a:sym typeface="Times"/>
              </a:rPr>
              <a:t>. GLUT4 is a transport protein that is stored and moves within the cell via </a:t>
            </a:r>
            <a:r>
              <a:rPr i="1" lang="en-US"/>
              <a:t>storage vesicles</a:t>
            </a:r>
            <a:r>
              <a:rPr b="1" lang="en-US" sz="1512">
                <a:solidFill>
                  <a:srgbClr val="000000"/>
                </a:solidFill>
                <a:latin typeface="Times"/>
                <a:ea typeface="Times"/>
                <a:cs typeface="Times"/>
                <a:sym typeface="Times"/>
              </a:rPr>
              <a:t>. Te storage vesicle will </a:t>
            </a:r>
            <a:r>
              <a:rPr i="1" lang="en-US"/>
              <a:t>fuse </a:t>
            </a:r>
            <a:r>
              <a:rPr b="1" lang="en-US" sz="1512">
                <a:solidFill>
                  <a:srgbClr val="000000"/>
                </a:solidFill>
                <a:latin typeface="Times"/>
                <a:ea typeface="Times"/>
                <a:cs typeface="Times"/>
                <a:sym typeface="Times"/>
              </a:rPr>
              <a:t>to the sarcolemma or t-tubule to provide GLUT4 transporters and will allow a way for glucose to enter the skeletal muscle cell. Te expression of GLUT4 within the sarcolemma or t-tubule is triggered by both insulin and muscle contraction. Tus, skeletal muscle cells can be considered as both insulin de- pendent and insulin independent. Regardless of what activates GLUT4 translocation to the sarcolemma and t-tubules, glucose will enter the skeletal muscle cell and be used for ATP or glycogen production. </a:t>
            </a:r>
            <a:endParaRPr sz="756"/>
          </a:p>
        </p:txBody>
      </p:sp>
      <p:sp>
        <p:nvSpPr>
          <p:cNvPr id="257" name="Google Shape;257;p23"/>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258" name="Google Shape;258;p23"/>
          <p:cNvSpPr txBox="1"/>
          <p:nvPr/>
        </p:nvSpPr>
        <p:spPr>
          <a:xfrm>
            <a:off x="275177" y="437616"/>
            <a:ext cx="6793742" cy="1080568"/>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800"/>
              <a:buFont typeface="Times"/>
              <a:buNone/>
            </a:pPr>
            <a:r>
              <a:rPr b="1" i="0" lang="en-US" sz="2800" u="none" cap="none" strike="noStrike">
                <a:solidFill>
                  <a:srgbClr val="000000"/>
                </a:solidFill>
                <a:latin typeface="Times"/>
                <a:ea typeface="Times"/>
                <a:cs typeface="Times"/>
                <a:sym typeface="Times"/>
              </a:rPr>
              <a:t>Glucose Digestion and Absorbtion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4"/>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grpSp>
        <p:nvGrpSpPr>
          <p:cNvPr id="264" name="Google Shape;264;p24"/>
          <p:cNvGrpSpPr/>
          <p:nvPr/>
        </p:nvGrpSpPr>
        <p:grpSpPr>
          <a:xfrm>
            <a:off x="122229" y="923467"/>
            <a:ext cx="980374" cy="1007340"/>
            <a:chOff x="-2" y="-1"/>
            <a:chExt cx="980373" cy="1007339"/>
          </a:xfrm>
        </p:grpSpPr>
        <p:sp>
          <p:nvSpPr>
            <p:cNvPr id="265" name="Google Shape;265;p24"/>
            <p:cNvSpPr/>
            <p:nvPr/>
          </p:nvSpPr>
          <p:spPr>
            <a:xfrm>
              <a:off x="-2" y="-1"/>
              <a:ext cx="980373" cy="1007339"/>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266" name="Google Shape;266;p24"/>
            <p:cNvSpPr/>
            <p:nvPr/>
          </p:nvSpPr>
          <p:spPr>
            <a:xfrm>
              <a:off x="165065" y="169585"/>
              <a:ext cx="650359" cy="668149"/>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267" name="Google Shape;267;p24"/>
            <p:cNvGrpSpPr/>
            <p:nvPr/>
          </p:nvGrpSpPr>
          <p:grpSpPr>
            <a:xfrm>
              <a:off x="142133" y="146025"/>
              <a:ext cx="696256" cy="715332"/>
              <a:chOff x="-2" y="-1"/>
              <a:chExt cx="696255" cy="715331"/>
            </a:xfrm>
          </p:grpSpPr>
          <p:sp>
            <p:nvSpPr>
              <p:cNvPr id="268" name="Google Shape;268;p24"/>
              <p:cNvSpPr/>
              <p:nvPr/>
            </p:nvSpPr>
            <p:spPr>
              <a:xfrm>
                <a:off x="-2" y="0"/>
                <a:ext cx="696253" cy="715326"/>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269" name="Google Shape;269;p24"/>
              <p:cNvPicPr preferRelativeResize="0"/>
              <p:nvPr/>
            </p:nvPicPr>
            <p:blipFill rotWithShape="1">
              <a:blip r:embed="rId3">
                <a:alphaModFix/>
              </a:blip>
              <a:srcRect b="0" l="0" r="0" t="0"/>
              <a:stretch/>
            </p:blipFill>
            <p:spPr>
              <a:xfrm>
                <a:off x="2" y="-1"/>
                <a:ext cx="696251" cy="715331"/>
              </a:xfrm>
              <a:prstGeom prst="rect">
                <a:avLst/>
              </a:prstGeom>
              <a:noFill/>
              <a:ln>
                <a:noFill/>
              </a:ln>
            </p:spPr>
          </p:pic>
        </p:grpSp>
      </p:grpSp>
      <p:sp>
        <p:nvSpPr>
          <p:cNvPr id="270" name="Google Shape;270;p24"/>
          <p:cNvSpPr txBox="1"/>
          <p:nvPr/>
        </p:nvSpPr>
        <p:spPr>
          <a:xfrm>
            <a:off x="1358899" y="901700"/>
            <a:ext cx="7463435" cy="1449388"/>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2052"/>
              <a:buFont typeface="Arial"/>
              <a:buNone/>
            </a:pPr>
            <a:r>
              <a:rPr b="1" i="0" lang="en-US" sz="2052" u="none" cap="none" strike="noStrike">
                <a:solidFill>
                  <a:srgbClr val="000000"/>
                </a:solidFill>
                <a:latin typeface="Arial"/>
                <a:ea typeface="Arial"/>
                <a:cs typeface="Arial"/>
                <a:sym typeface="Arial"/>
              </a:rPr>
              <a:t>In the figure below, use arrows to label the </a:t>
            </a:r>
            <a:r>
              <a:rPr b="1" i="1" lang="en-US" sz="2052" u="none" cap="none" strike="noStrike">
                <a:solidFill>
                  <a:srgbClr val="000000"/>
                </a:solidFill>
                <a:latin typeface="Arial"/>
                <a:ea typeface="Arial"/>
                <a:cs typeface="Arial"/>
                <a:sym typeface="Arial"/>
              </a:rPr>
              <a:t>Na+/K+ pumps, SGLT-1 transporters, </a:t>
            </a:r>
            <a:r>
              <a:rPr b="1" i="0" lang="en-US" sz="2052" u="none" cap="none" strike="noStrike">
                <a:solidFill>
                  <a:srgbClr val="000000"/>
                </a:solidFill>
                <a:latin typeface="Arial"/>
                <a:ea typeface="Arial"/>
                <a:cs typeface="Arial"/>
                <a:sym typeface="Arial"/>
              </a:rPr>
              <a:t>and </a:t>
            </a:r>
            <a:r>
              <a:rPr b="1" i="1" lang="en-US" sz="2052" u="none" cap="none" strike="noStrike">
                <a:solidFill>
                  <a:srgbClr val="000000"/>
                </a:solidFill>
                <a:latin typeface="Arial"/>
                <a:ea typeface="Arial"/>
                <a:cs typeface="Arial"/>
                <a:sym typeface="Arial"/>
              </a:rPr>
              <a:t>GLUT2 transporters. </a:t>
            </a:r>
            <a:r>
              <a:rPr b="1" i="0" lang="en-US" sz="2052" u="none" cap="none" strike="noStrike">
                <a:solidFill>
                  <a:srgbClr val="000000"/>
                </a:solidFill>
                <a:latin typeface="Arial"/>
                <a:ea typeface="Arial"/>
                <a:cs typeface="Arial"/>
                <a:sym typeface="Arial"/>
              </a:rPr>
              <a:t>Ten, indi- cate the </a:t>
            </a:r>
            <a:r>
              <a:rPr b="1" i="1" lang="en-US" sz="2052" u="none" cap="none" strike="noStrike">
                <a:solidFill>
                  <a:srgbClr val="000000"/>
                </a:solidFill>
                <a:latin typeface="Arial"/>
                <a:ea typeface="Arial"/>
                <a:cs typeface="Arial"/>
                <a:sym typeface="Arial"/>
              </a:rPr>
              <a:t>direction </a:t>
            </a:r>
            <a:r>
              <a:rPr b="1" i="0" lang="en-US" sz="2052" u="none" cap="none" strike="noStrike">
                <a:solidFill>
                  <a:srgbClr val="000000"/>
                </a:solidFill>
                <a:latin typeface="Arial"/>
                <a:ea typeface="Arial"/>
                <a:cs typeface="Arial"/>
                <a:sym typeface="Arial"/>
              </a:rPr>
              <a:t>in which glucose and sodium are moving through the SGLT-1 and GLUT2 transporters using arrows. </a:t>
            </a:r>
            <a:endParaRPr b="0" i="0" sz="684" u="none" cap="none" strike="noStrike">
              <a:solidFill>
                <a:srgbClr val="000000"/>
              </a:solidFill>
              <a:latin typeface="Arial"/>
              <a:ea typeface="Arial"/>
              <a:cs typeface="Arial"/>
              <a:sym typeface="Arial"/>
            </a:endParaRPr>
          </a:p>
        </p:txBody>
      </p:sp>
      <p:pic>
        <p:nvPicPr>
          <p:cNvPr descr="Screen Shot 2020-09-11 at 11.30.13.png" id="271" name="Google Shape;271;p24"/>
          <p:cNvPicPr preferRelativeResize="0"/>
          <p:nvPr/>
        </p:nvPicPr>
        <p:blipFill rotWithShape="1">
          <a:blip r:embed="rId4">
            <a:alphaModFix/>
          </a:blip>
          <a:srcRect b="0" l="0" r="0" t="0"/>
          <a:stretch/>
        </p:blipFill>
        <p:spPr>
          <a:xfrm>
            <a:off x="840282" y="2737638"/>
            <a:ext cx="8009253" cy="30369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300"/>
                                        <p:tgtEl>
                                          <p:spTgt spid="264"/>
                                        </p:tgtEl>
                                        <p:attrNameLst>
                                          <p:attrName>ppt_w</p:attrName>
                                        </p:attrNameLst>
                                      </p:cBhvr>
                                      <p:tavLst>
                                        <p:tav fmla="" tm="0">
                                          <p:val>
                                            <p:strVal val="0"/>
                                          </p:val>
                                        </p:tav>
                                        <p:tav fmla="" tm="100000">
                                          <p:val>
                                            <p:strVal val="#ppt_w"/>
                                          </p:val>
                                        </p:tav>
                                      </p:tavLst>
                                    </p:anim>
                                    <p:anim calcmode="lin" valueType="num">
                                      <p:cBhvr additive="base">
                                        <p:cTn dur="300"/>
                                        <p:tgtEl>
                                          <p:spTgt spid="26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5"/>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277" name="Google Shape;277;p25"/>
          <p:cNvSpPr txBox="1"/>
          <p:nvPr>
            <p:ph idx="4294967295" type="title"/>
          </p:nvPr>
        </p:nvSpPr>
        <p:spPr>
          <a:xfrm>
            <a:off x="-2870201" y="114300"/>
            <a:ext cx="9144002" cy="9906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Proteins</a:t>
            </a:r>
            <a:endParaRPr/>
          </a:p>
        </p:txBody>
      </p:sp>
      <p:sp>
        <p:nvSpPr>
          <p:cNvPr id="278" name="Google Shape;278;p25"/>
          <p:cNvSpPr txBox="1"/>
          <p:nvPr>
            <p:ph idx="4294967295" type="body"/>
          </p:nvPr>
        </p:nvSpPr>
        <p:spPr>
          <a:xfrm>
            <a:off x="269875" y="990600"/>
            <a:ext cx="8721725" cy="58674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b="1" lang="en-US">
                <a:solidFill>
                  <a:srgbClr val="000000"/>
                </a:solidFill>
              </a:rPr>
              <a:t>amino acids </a:t>
            </a:r>
            <a:r>
              <a:rPr b="0" lang="en-US"/>
              <a:t>absorbed by the small intestine come from three sources:</a:t>
            </a:r>
            <a:endParaRPr b="0"/>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dietary proteins</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digestive enzymes digested by each other</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sloughed epithelial cells digested by enzymes</a:t>
            </a:r>
            <a:endParaRPr/>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endogenous amino acids</a:t>
            </a:r>
            <a:endParaRPr b="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exogenous amino acids </a:t>
            </a:r>
            <a:endParaRPr b="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proteases (peptidases) </a:t>
            </a:r>
            <a:r>
              <a:rPr b="0" lang="en-US"/>
              <a:t>- enzymes that digest proteins </a:t>
            </a:r>
            <a:endParaRPr b="0"/>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begin their work in the stomach in optimum pH of 1.5 to 3.5</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pepsin</a:t>
            </a:r>
            <a:r>
              <a:rPr b="0" lang="en-US"/>
              <a:t> hydrolyzes any peptide bond between tyrosine and phenylalanine</a:t>
            </a:r>
            <a:endParaRPr/>
          </a:p>
        </p:txBody>
      </p:sp>
      <p:grpSp>
        <p:nvGrpSpPr>
          <p:cNvPr id="279" name="Google Shape;279;p25"/>
          <p:cNvGrpSpPr/>
          <p:nvPr/>
        </p:nvGrpSpPr>
        <p:grpSpPr>
          <a:xfrm>
            <a:off x="223829" y="4936667"/>
            <a:ext cx="980374" cy="1007340"/>
            <a:chOff x="-2" y="-1"/>
            <a:chExt cx="980373" cy="1007339"/>
          </a:xfrm>
        </p:grpSpPr>
        <p:sp>
          <p:nvSpPr>
            <p:cNvPr id="280" name="Google Shape;280;p25"/>
            <p:cNvSpPr/>
            <p:nvPr/>
          </p:nvSpPr>
          <p:spPr>
            <a:xfrm>
              <a:off x="-2" y="-1"/>
              <a:ext cx="980373" cy="1007339"/>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281" name="Google Shape;281;p25"/>
            <p:cNvSpPr/>
            <p:nvPr/>
          </p:nvSpPr>
          <p:spPr>
            <a:xfrm>
              <a:off x="165065" y="169585"/>
              <a:ext cx="650359" cy="668149"/>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282" name="Google Shape;282;p25"/>
            <p:cNvGrpSpPr/>
            <p:nvPr/>
          </p:nvGrpSpPr>
          <p:grpSpPr>
            <a:xfrm>
              <a:off x="142133" y="146025"/>
              <a:ext cx="696256" cy="715332"/>
              <a:chOff x="-2" y="-1"/>
              <a:chExt cx="696255" cy="715331"/>
            </a:xfrm>
          </p:grpSpPr>
          <p:sp>
            <p:nvSpPr>
              <p:cNvPr id="283" name="Google Shape;283;p25"/>
              <p:cNvSpPr/>
              <p:nvPr/>
            </p:nvSpPr>
            <p:spPr>
              <a:xfrm>
                <a:off x="-2" y="0"/>
                <a:ext cx="696253" cy="715326"/>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284" name="Google Shape;284;p25"/>
              <p:cNvPicPr preferRelativeResize="0"/>
              <p:nvPr/>
            </p:nvPicPr>
            <p:blipFill rotWithShape="1">
              <a:blip r:embed="rId3">
                <a:alphaModFix/>
              </a:blip>
              <a:srcRect b="0" l="0" r="0" t="0"/>
              <a:stretch/>
            </p:blipFill>
            <p:spPr>
              <a:xfrm>
                <a:off x="2" y="-1"/>
                <a:ext cx="696251" cy="715331"/>
              </a:xfrm>
              <a:prstGeom prst="rect">
                <a:avLst/>
              </a:prstGeom>
              <a:noFill/>
              <a:ln>
                <a:noFill/>
              </a:ln>
            </p:spPr>
          </p:pic>
        </p:grpSp>
      </p:grpSp>
      <p:sp>
        <p:nvSpPr>
          <p:cNvPr id="285" name="Google Shape;285;p25"/>
          <p:cNvSpPr txBox="1"/>
          <p:nvPr/>
        </p:nvSpPr>
        <p:spPr>
          <a:xfrm>
            <a:off x="1384299" y="4826000"/>
            <a:ext cx="7045674" cy="1449388"/>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2880"/>
              <a:buFont typeface="Arial"/>
              <a:buNone/>
            </a:pPr>
            <a:r>
              <a:rPr b="1" i="0" lang="en-US" sz="2880" u="none" cap="none" strike="noStrike">
                <a:solidFill>
                  <a:srgbClr val="000000"/>
                </a:solidFill>
                <a:latin typeface="Arial"/>
                <a:ea typeface="Arial"/>
                <a:cs typeface="Arial"/>
                <a:sym typeface="Arial"/>
              </a:rPr>
              <a:t>Describe the Steps in protein  digestion from the mouth to small intestine ?</a:t>
            </a:r>
            <a:br>
              <a:rPr b="1" i="0" lang="en-US" sz="2880" u="none" cap="none" strike="noStrike">
                <a:solidFill>
                  <a:srgbClr val="000000"/>
                </a:solidFill>
                <a:latin typeface="Arial"/>
                <a:ea typeface="Arial"/>
                <a:cs typeface="Arial"/>
                <a:sym typeface="Arial"/>
              </a:rPr>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9"/>
                                        </p:tgtEl>
                                        <p:attrNameLst>
                                          <p:attrName>style.visibility</p:attrName>
                                        </p:attrNameLst>
                                      </p:cBhvr>
                                      <p:to>
                                        <p:strVal val="visible"/>
                                      </p:to>
                                    </p:set>
                                    <p:anim calcmode="lin" valueType="num">
                                      <p:cBhvr additive="base">
                                        <p:cTn dur="300"/>
                                        <p:tgtEl>
                                          <p:spTgt spid="279"/>
                                        </p:tgtEl>
                                        <p:attrNameLst>
                                          <p:attrName>ppt_w</p:attrName>
                                        </p:attrNameLst>
                                      </p:cBhvr>
                                      <p:tavLst>
                                        <p:tav fmla="" tm="0">
                                          <p:val>
                                            <p:strVal val="0"/>
                                          </p:val>
                                        </p:tav>
                                        <p:tav fmla="" tm="100000">
                                          <p:val>
                                            <p:strVal val="#ppt_w"/>
                                          </p:val>
                                        </p:tav>
                                      </p:tavLst>
                                    </p:anim>
                                    <p:anim calcmode="lin" valueType="num">
                                      <p:cBhvr additive="base">
                                        <p:cTn dur="300"/>
                                        <p:tgtEl>
                                          <p:spTgt spid="27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6"/>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291" name="Google Shape;291;p26"/>
          <p:cNvSpPr txBox="1"/>
          <p:nvPr>
            <p:ph idx="4294967295" type="title"/>
          </p:nvPr>
        </p:nvSpPr>
        <p:spPr>
          <a:xfrm>
            <a:off x="-1473201" y="25400"/>
            <a:ext cx="9144002" cy="9906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Protein Absorption</a:t>
            </a:r>
            <a:endParaRPr/>
          </a:p>
        </p:txBody>
      </p:sp>
      <p:sp>
        <p:nvSpPr>
          <p:cNvPr id="292" name="Google Shape;292;p26"/>
          <p:cNvSpPr txBox="1"/>
          <p:nvPr>
            <p:ph idx="4294967295" type="body"/>
          </p:nvPr>
        </p:nvSpPr>
        <p:spPr>
          <a:xfrm>
            <a:off x="269875" y="990600"/>
            <a:ext cx="8721725" cy="58674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b="1" lang="en-US">
                <a:solidFill>
                  <a:srgbClr val="000000"/>
                </a:solidFill>
              </a:rPr>
              <a:t>At the basal surfaces of the cells, amino acids behave like the monosaccharides, they leave the cell by facilitated diffusion, enter the capillaries of the villus, and are carried away in the hepatic portal circulation. </a:t>
            </a:r>
            <a:endParaRPr/>
          </a:p>
          <a:p>
            <a:pPr indent="-266700" lvl="0" marL="342900" rtl="0" algn="l">
              <a:lnSpc>
                <a:spcPct val="100000"/>
              </a:lnSpc>
              <a:spcBef>
                <a:spcPts val="500"/>
              </a:spcBef>
              <a:spcAft>
                <a:spcPts val="0"/>
              </a:spcAft>
              <a:buClr>
                <a:srgbClr val="000000"/>
              </a:buClr>
              <a:buSzPts val="1200"/>
              <a:buFont typeface="Arial"/>
              <a:buNone/>
            </a:pPr>
            <a:r>
              <a:t/>
            </a:r>
            <a:endParaRPr sz="120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The absorptive cells of infants can take up intact proteins by pinocytosis and release them to the blood by exocytosis.</a:t>
            </a:r>
            <a:endParaRPr/>
          </a:p>
        </p:txBody>
      </p:sp>
      <p:grpSp>
        <p:nvGrpSpPr>
          <p:cNvPr id="293" name="Google Shape;293;p26"/>
          <p:cNvGrpSpPr/>
          <p:nvPr/>
        </p:nvGrpSpPr>
        <p:grpSpPr>
          <a:xfrm>
            <a:off x="223829" y="4936667"/>
            <a:ext cx="980374" cy="1007340"/>
            <a:chOff x="-2" y="-1"/>
            <a:chExt cx="980373" cy="1007339"/>
          </a:xfrm>
        </p:grpSpPr>
        <p:sp>
          <p:nvSpPr>
            <p:cNvPr id="294" name="Google Shape;294;p26"/>
            <p:cNvSpPr/>
            <p:nvPr/>
          </p:nvSpPr>
          <p:spPr>
            <a:xfrm>
              <a:off x="-2" y="-1"/>
              <a:ext cx="980373" cy="1007339"/>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295" name="Google Shape;295;p26"/>
            <p:cNvSpPr/>
            <p:nvPr/>
          </p:nvSpPr>
          <p:spPr>
            <a:xfrm>
              <a:off x="165065" y="169585"/>
              <a:ext cx="650359" cy="668149"/>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296" name="Google Shape;296;p26"/>
            <p:cNvGrpSpPr/>
            <p:nvPr/>
          </p:nvGrpSpPr>
          <p:grpSpPr>
            <a:xfrm>
              <a:off x="142133" y="146025"/>
              <a:ext cx="696256" cy="715332"/>
              <a:chOff x="-2" y="-1"/>
              <a:chExt cx="696255" cy="715331"/>
            </a:xfrm>
          </p:grpSpPr>
          <p:sp>
            <p:nvSpPr>
              <p:cNvPr id="297" name="Google Shape;297;p26"/>
              <p:cNvSpPr/>
              <p:nvPr/>
            </p:nvSpPr>
            <p:spPr>
              <a:xfrm>
                <a:off x="-2" y="0"/>
                <a:ext cx="696253" cy="715326"/>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298" name="Google Shape;298;p26"/>
              <p:cNvPicPr preferRelativeResize="0"/>
              <p:nvPr/>
            </p:nvPicPr>
            <p:blipFill rotWithShape="1">
              <a:blip r:embed="rId3">
                <a:alphaModFix/>
              </a:blip>
              <a:srcRect b="0" l="0" r="0" t="0"/>
              <a:stretch/>
            </p:blipFill>
            <p:spPr>
              <a:xfrm>
                <a:off x="2" y="-1"/>
                <a:ext cx="696251" cy="715331"/>
              </a:xfrm>
              <a:prstGeom prst="rect">
                <a:avLst/>
              </a:prstGeom>
              <a:noFill/>
              <a:ln>
                <a:noFill/>
              </a:ln>
            </p:spPr>
          </p:pic>
        </p:grpSp>
      </p:grpSp>
      <p:sp>
        <p:nvSpPr>
          <p:cNvPr id="299" name="Google Shape;299;p26"/>
          <p:cNvSpPr txBox="1"/>
          <p:nvPr/>
        </p:nvSpPr>
        <p:spPr>
          <a:xfrm>
            <a:off x="1384299" y="4826000"/>
            <a:ext cx="7045674" cy="1449388"/>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2880"/>
              <a:buFont typeface="Arial"/>
              <a:buNone/>
            </a:pPr>
            <a:r>
              <a:rPr b="1" i="0" lang="en-US" sz="2880" u="none" cap="none" strike="noStrike">
                <a:solidFill>
                  <a:srgbClr val="000000"/>
                </a:solidFill>
                <a:latin typeface="Arial"/>
                <a:ea typeface="Arial"/>
                <a:cs typeface="Arial"/>
                <a:sym typeface="Arial"/>
              </a:rPr>
              <a:t>Describe the Mechanisms of amino acid absorption by the intestinal mucosa  ?</a:t>
            </a:r>
            <a:br>
              <a:rPr b="1" i="0" lang="en-US" sz="2880" u="none" cap="none" strike="noStrike">
                <a:solidFill>
                  <a:srgbClr val="000000"/>
                </a:solidFill>
                <a:latin typeface="Arial"/>
                <a:ea typeface="Arial"/>
                <a:cs typeface="Arial"/>
                <a:sym typeface="Arial"/>
              </a:rPr>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300"/>
                                        <p:tgtEl>
                                          <p:spTgt spid="293"/>
                                        </p:tgtEl>
                                        <p:attrNameLst>
                                          <p:attrName>ppt_w</p:attrName>
                                        </p:attrNameLst>
                                      </p:cBhvr>
                                      <p:tavLst>
                                        <p:tav fmla="" tm="0">
                                          <p:val>
                                            <p:strVal val="0"/>
                                          </p:val>
                                        </p:tav>
                                        <p:tav fmla="" tm="100000">
                                          <p:val>
                                            <p:strVal val="#ppt_w"/>
                                          </p:val>
                                        </p:tav>
                                      </p:tavLst>
                                    </p:anim>
                                    <p:anim calcmode="lin" valueType="num">
                                      <p:cBhvr additive="base">
                                        <p:cTn dur="300"/>
                                        <p:tgtEl>
                                          <p:spTgt spid="29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7"/>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05" name="Google Shape;305;p27"/>
          <p:cNvSpPr txBox="1"/>
          <p:nvPr>
            <p:ph idx="4294967295" type="title"/>
          </p:nvPr>
        </p:nvSpPr>
        <p:spPr>
          <a:xfrm>
            <a:off x="-1" y="-1"/>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Lipids</a:t>
            </a:r>
            <a:endParaRPr/>
          </a:p>
        </p:txBody>
      </p:sp>
      <p:sp>
        <p:nvSpPr>
          <p:cNvPr id="306" name="Google Shape;306;p27"/>
          <p:cNvSpPr txBox="1"/>
          <p:nvPr>
            <p:ph idx="4294967295" type="body"/>
          </p:nvPr>
        </p:nvSpPr>
        <p:spPr>
          <a:xfrm>
            <a:off x="411162" y="990600"/>
            <a:ext cx="8335963" cy="58674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lang="en-US">
                <a:solidFill>
                  <a:srgbClr val="000000"/>
                </a:solidFill>
              </a:rPr>
              <a:t>hydrophobic quality of lipids makes their digestion and absorption more complicated that carbohydrates and proteins</a:t>
            </a:r>
            <a:endParaRPr/>
          </a:p>
          <a:p>
            <a:pPr indent="-190500" lvl="0" marL="342900" rtl="0" algn="l">
              <a:lnSpc>
                <a:spcPct val="100000"/>
              </a:lnSpc>
              <a:spcBef>
                <a:spcPts val="700"/>
              </a:spcBef>
              <a:spcAft>
                <a:spcPts val="0"/>
              </a:spcAft>
              <a:buClr>
                <a:srgbClr val="000000"/>
              </a:buClr>
              <a:buSzPts val="2400"/>
              <a:buFont typeface="Arial"/>
              <a:buNone/>
            </a:pPr>
            <a:r>
              <a:t/>
            </a:r>
            <a:endParaRPr>
              <a:solidFill>
                <a:srgbClr val="000000"/>
              </a:solidFill>
            </a:endParaRPr>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lipases </a:t>
            </a:r>
            <a:r>
              <a:rPr b="0" lang="en-US"/>
              <a:t>– fat digesting enzymes</a:t>
            </a:r>
            <a:endParaRPr b="0"/>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lingual lipase </a:t>
            </a:r>
            <a:r>
              <a:rPr b="0" lang="en-US"/>
              <a:t>secreted by the intrinsic salivary glands of the tongue</a:t>
            </a:r>
            <a:endParaRPr b="0" sz="1800"/>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pancreatic lipase </a:t>
            </a:r>
            <a:r>
              <a:rPr b="0" lang="en-US"/>
              <a:t>– in the small intestine digest most of the fats</a:t>
            </a:r>
            <a:endParaRPr b="0"/>
          </a:p>
          <a:p>
            <a:pPr indent="-285750" lvl="1" marL="742950" rtl="0" algn="l">
              <a:lnSpc>
                <a:spcPct val="100000"/>
              </a:lnSpc>
              <a:spcBef>
                <a:spcPts val="0"/>
              </a:spcBef>
              <a:spcAft>
                <a:spcPts val="0"/>
              </a:spcAft>
              <a:buClr>
                <a:srgbClr val="000000"/>
              </a:buClr>
              <a:buSzPts val="2000"/>
              <a:buFont typeface="Arial"/>
              <a:buChar char="–"/>
            </a:pPr>
            <a:r>
              <a:rPr b="1" lang="en-US"/>
              <a:t>bile</a:t>
            </a:r>
            <a:endParaRPr/>
          </a:p>
          <a:p>
            <a:pPr indent="-228600" lvl="2" marL="1143000" rtl="0" algn="l">
              <a:lnSpc>
                <a:spcPct val="100000"/>
              </a:lnSpc>
              <a:spcBef>
                <a:spcPts val="0"/>
              </a:spcBef>
              <a:spcAft>
                <a:spcPts val="0"/>
              </a:spcAft>
              <a:buClr>
                <a:srgbClr val="000000"/>
              </a:buClr>
              <a:buSzPts val="1800"/>
              <a:buFont typeface="Arial"/>
              <a:buChar char="•"/>
            </a:pPr>
            <a:r>
              <a:rPr b="1" lang="en-US" sz="1800">
                <a:solidFill>
                  <a:srgbClr val="000000"/>
                </a:solidFill>
              </a:rPr>
              <a:t>lecithin</a:t>
            </a:r>
            <a:r>
              <a:rPr b="0" lang="en-US"/>
              <a:t> and </a:t>
            </a:r>
            <a:r>
              <a:rPr b="1" lang="en-US" sz="1800">
                <a:solidFill>
                  <a:srgbClr val="000000"/>
                </a:solidFill>
              </a:rPr>
              <a:t>bile acids</a:t>
            </a:r>
            <a:endParaRPr/>
          </a:p>
        </p:txBody>
      </p:sp>
      <p:grpSp>
        <p:nvGrpSpPr>
          <p:cNvPr id="307" name="Google Shape;307;p27"/>
          <p:cNvGrpSpPr/>
          <p:nvPr/>
        </p:nvGrpSpPr>
        <p:grpSpPr>
          <a:xfrm>
            <a:off x="211129" y="4708067"/>
            <a:ext cx="980374" cy="1007340"/>
            <a:chOff x="-2" y="-1"/>
            <a:chExt cx="980373" cy="1007339"/>
          </a:xfrm>
        </p:grpSpPr>
        <p:sp>
          <p:nvSpPr>
            <p:cNvPr id="308" name="Google Shape;308;p27"/>
            <p:cNvSpPr/>
            <p:nvPr/>
          </p:nvSpPr>
          <p:spPr>
            <a:xfrm>
              <a:off x="-2" y="-1"/>
              <a:ext cx="980373" cy="1007339"/>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309" name="Google Shape;309;p27"/>
            <p:cNvSpPr/>
            <p:nvPr/>
          </p:nvSpPr>
          <p:spPr>
            <a:xfrm>
              <a:off x="165065" y="169585"/>
              <a:ext cx="650359" cy="668149"/>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310" name="Google Shape;310;p27"/>
            <p:cNvGrpSpPr/>
            <p:nvPr/>
          </p:nvGrpSpPr>
          <p:grpSpPr>
            <a:xfrm>
              <a:off x="142133" y="146025"/>
              <a:ext cx="696256" cy="715332"/>
              <a:chOff x="-2" y="-1"/>
              <a:chExt cx="696255" cy="715331"/>
            </a:xfrm>
          </p:grpSpPr>
          <p:sp>
            <p:nvSpPr>
              <p:cNvPr id="311" name="Google Shape;311;p27"/>
              <p:cNvSpPr/>
              <p:nvPr/>
            </p:nvSpPr>
            <p:spPr>
              <a:xfrm>
                <a:off x="-2" y="0"/>
                <a:ext cx="696253" cy="715326"/>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312" name="Google Shape;312;p27"/>
              <p:cNvPicPr preferRelativeResize="0"/>
              <p:nvPr/>
            </p:nvPicPr>
            <p:blipFill rotWithShape="1">
              <a:blip r:embed="rId3">
                <a:alphaModFix/>
              </a:blip>
              <a:srcRect b="0" l="0" r="0" t="0"/>
              <a:stretch/>
            </p:blipFill>
            <p:spPr>
              <a:xfrm>
                <a:off x="2" y="-1"/>
                <a:ext cx="696251" cy="715331"/>
              </a:xfrm>
              <a:prstGeom prst="rect">
                <a:avLst/>
              </a:prstGeom>
              <a:noFill/>
              <a:ln>
                <a:noFill/>
              </a:ln>
            </p:spPr>
          </p:pic>
        </p:grpSp>
      </p:grpSp>
      <p:sp>
        <p:nvSpPr>
          <p:cNvPr id="313" name="Google Shape;313;p27"/>
          <p:cNvSpPr txBox="1"/>
          <p:nvPr/>
        </p:nvSpPr>
        <p:spPr>
          <a:xfrm>
            <a:off x="1371599" y="4597400"/>
            <a:ext cx="7045674" cy="1449388"/>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3132"/>
              <a:buFont typeface="Arial"/>
              <a:buNone/>
            </a:pPr>
            <a:r>
              <a:rPr b="1" i="0" lang="en-US" sz="3132" u="none" cap="none" strike="noStrike">
                <a:solidFill>
                  <a:srgbClr val="000000"/>
                </a:solidFill>
                <a:latin typeface="Arial"/>
                <a:ea typeface="Arial"/>
                <a:cs typeface="Arial"/>
                <a:sym typeface="Arial"/>
              </a:rPr>
              <a:t>Describe the Steps in fat digestion from the mouth to small intestine ?</a:t>
            </a:r>
            <a:br>
              <a:rPr b="1" i="0" lang="en-US" sz="3132" u="none" cap="none" strike="noStrike">
                <a:solidFill>
                  <a:srgbClr val="000000"/>
                </a:solidFill>
                <a:latin typeface="Arial"/>
                <a:ea typeface="Arial"/>
                <a:cs typeface="Arial"/>
                <a:sym typeface="Arial"/>
              </a:rPr>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7"/>
                                        </p:tgtEl>
                                        <p:attrNameLst>
                                          <p:attrName>style.visibility</p:attrName>
                                        </p:attrNameLst>
                                      </p:cBhvr>
                                      <p:to>
                                        <p:strVal val="visible"/>
                                      </p:to>
                                    </p:set>
                                    <p:anim calcmode="lin" valueType="num">
                                      <p:cBhvr additive="base">
                                        <p:cTn dur="300"/>
                                        <p:tgtEl>
                                          <p:spTgt spid="307"/>
                                        </p:tgtEl>
                                        <p:attrNameLst>
                                          <p:attrName>ppt_w</p:attrName>
                                        </p:attrNameLst>
                                      </p:cBhvr>
                                      <p:tavLst>
                                        <p:tav fmla="" tm="0">
                                          <p:val>
                                            <p:strVal val="0"/>
                                          </p:val>
                                        </p:tav>
                                        <p:tav fmla="" tm="100000">
                                          <p:val>
                                            <p:strVal val="#ppt_w"/>
                                          </p:val>
                                        </p:tav>
                                      </p:tavLst>
                                    </p:anim>
                                    <p:anim calcmode="lin" valueType="num">
                                      <p:cBhvr additive="base">
                                        <p:cTn dur="300"/>
                                        <p:tgtEl>
                                          <p:spTgt spid="30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8"/>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19" name="Google Shape;319;p28"/>
          <p:cNvSpPr txBox="1"/>
          <p:nvPr>
            <p:ph idx="4294967295" type="title"/>
          </p:nvPr>
        </p:nvSpPr>
        <p:spPr>
          <a:xfrm>
            <a:off x="-1981201" y="507999"/>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2800"/>
              <a:buFont typeface="Arial"/>
              <a:buNone/>
            </a:pPr>
            <a:r>
              <a:rPr b="1" lang="en-US" sz="2800"/>
              <a:t>emulsification droplets </a:t>
            </a:r>
            <a:endParaRPr b="0" i="0" sz="2800" u="none" cap="none" strike="noStrike">
              <a:solidFill>
                <a:srgbClr val="000000"/>
              </a:solidFill>
              <a:latin typeface="Arial"/>
              <a:ea typeface="Arial"/>
              <a:cs typeface="Arial"/>
              <a:sym typeface="Arial"/>
            </a:endParaRPr>
          </a:p>
        </p:txBody>
      </p:sp>
      <p:sp>
        <p:nvSpPr>
          <p:cNvPr id="320" name="Google Shape;320;p28"/>
          <p:cNvSpPr txBox="1"/>
          <p:nvPr>
            <p:ph idx="4294967295" type="body"/>
          </p:nvPr>
        </p:nvSpPr>
        <p:spPr>
          <a:xfrm>
            <a:off x="404018" y="1382489"/>
            <a:ext cx="8335964" cy="4093022"/>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lang="en-US">
                <a:solidFill>
                  <a:srgbClr val="000000"/>
                </a:solidFill>
              </a:rPr>
              <a:t>The stomach’s vigorous </a:t>
            </a:r>
            <a:r>
              <a:rPr i="1" lang="en-US"/>
              <a:t>antral pumping </a:t>
            </a:r>
            <a:r>
              <a:rPr lang="en-US">
                <a:solidFill>
                  <a:srgbClr val="000000"/>
                </a:solidFill>
              </a:rPr>
              <a:t>breaks the fat up into small droplets dispersed through the watery chyme, exposing much more of its surface to enzymatic action. </a:t>
            </a:r>
            <a:endParaRPr sz="1200"/>
          </a:p>
        </p:txBody>
      </p:sp>
      <p:grpSp>
        <p:nvGrpSpPr>
          <p:cNvPr id="321" name="Google Shape;321;p28"/>
          <p:cNvGrpSpPr/>
          <p:nvPr/>
        </p:nvGrpSpPr>
        <p:grpSpPr>
          <a:xfrm>
            <a:off x="211129" y="4708067"/>
            <a:ext cx="980374" cy="1007340"/>
            <a:chOff x="-2" y="-1"/>
            <a:chExt cx="980373" cy="1007339"/>
          </a:xfrm>
        </p:grpSpPr>
        <p:sp>
          <p:nvSpPr>
            <p:cNvPr id="322" name="Google Shape;322;p28"/>
            <p:cNvSpPr/>
            <p:nvPr/>
          </p:nvSpPr>
          <p:spPr>
            <a:xfrm>
              <a:off x="-2" y="-1"/>
              <a:ext cx="980373" cy="1007339"/>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323" name="Google Shape;323;p28"/>
            <p:cNvSpPr/>
            <p:nvPr/>
          </p:nvSpPr>
          <p:spPr>
            <a:xfrm>
              <a:off x="165065" y="169585"/>
              <a:ext cx="650359" cy="668149"/>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324" name="Google Shape;324;p28"/>
            <p:cNvGrpSpPr/>
            <p:nvPr/>
          </p:nvGrpSpPr>
          <p:grpSpPr>
            <a:xfrm>
              <a:off x="142133" y="146025"/>
              <a:ext cx="696256" cy="715332"/>
              <a:chOff x="-2" y="-1"/>
              <a:chExt cx="696255" cy="715331"/>
            </a:xfrm>
          </p:grpSpPr>
          <p:sp>
            <p:nvSpPr>
              <p:cNvPr id="325" name="Google Shape;325;p28"/>
              <p:cNvSpPr/>
              <p:nvPr/>
            </p:nvSpPr>
            <p:spPr>
              <a:xfrm>
                <a:off x="-2" y="0"/>
                <a:ext cx="696253" cy="715326"/>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326" name="Google Shape;326;p28"/>
              <p:cNvPicPr preferRelativeResize="0"/>
              <p:nvPr/>
            </p:nvPicPr>
            <p:blipFill rotWithShape="1">
              <a:blip r:embed="rId3">
                <a:alphaModFix/>
              </a:blip>
              <a:srcRect b="0" l="0" r="0" t="0"/>
              <a:stretch/>
            </p:blipFill>
            <p:spPr>
              <a:xfrm>
                <a:off x="2" y="-1"/>
                <a:ext cx="696251" cy="715331"/>
              </a:xfrm>
              <a:prstGeom prst="rect">
                <a:avLst/>
              </a:prstGeom>
              <a:noFill/>
              <a:ln>
                <a:noFill/>
              </a:ln>
            </p:spPr>
          </p:pic>
        </p:grpSp>
      </p:grpSp>
      <p:sp>
        <p:nvSpPr>
          <p:cNvPr id="327" name="Google Shape;327;p28"/>
          <p:cNvSpPr txBox="1"/>
          <p:nvPr/>
        </p:nvSpPr>
        <p:spPr>
          <a:xfrm>
            <a:off x="1371599" y="4597400"/>
            <a:ext cx="7045674" cy="1449388"/>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3132"/>
              <a:buFont typeface="Arial"/>
              <a:buNone/>
            </a:pPr>
            <a:r>
              <a:rPr b="1" i="0" lang="en-US" sz="3132" u="none" cap="none" strike="noStrike">
                <a:solidFill>
                  <a:srgbClr val="000000"/>
                </a:solidFill>
                <a:latin typeface="Arial"/>
                <a:ea typeface="Arial"/>
                <a:cs typeface="Arial"/>
                <a:sym typeface="Arial"/>
              </a:rPr>
              <a:t>Describe the role of bile acids and lecithin in this process  ?</a:t>
            </a:r>
            <a:br>
              <a:rPr b="1" i="0" lang="en-US" sz="3132" u="none" cap="none" strike="noStrike">
                <a:solidFill>
                  <a:srgbClr val="000000"/>
                </a:solidFill>
                <a:latin typeface="Arial"/>
                <a:ea typeface="Arial"/>
                <a:cs typeface="Arial"/>
                <a:sym typeface="Arial"/>
              </a:rPr>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300"/>
                                        <p:tgtEl>
                                          <p:spTgt spid="321"/>
                                        </p:tgtEl>
                                        <p:attrNameLst>
                                          <p:attrName>ppt_w</p:attrName>
                                        </p:attrNameLst>
                                      </p:cBhvr>
                                      <p:tavLst>
                                        <p:tav fmla="" tm="0">
                                          <p:val>
                                            <p:strVal val="0"/>
                                          </p:val>
                                        </p:tav>
                                        <p:tav fmla="" tm="100000">
                                          <p:val>
                                            <p:strVal val="#ppt_w"/>
                                          </p:val>
                                        </p:tav>
                                      </p:tavLst>
                                    </p:anim>
                                    <p:anim calcmode="lin" valueType="num">
                                      <p:cBhvr additive="base">
                                        <p:cTn dur="300"/>
                                        <p:tgtEl>
                                          <p:spTgt spid="32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9"/>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33" name="Google Shape;333;p29"/>
          <p:cNvSpPr txBox="1"/>
          <p:nvPr>
            <p:ph idx="4294967295" type="title"/>
          </p:nvPr>
        </p:nvSpPr>
        <p:spPr>
          <a:xfrm>
            <a:off x="-1" y="0"/>
            <a:ext cx="9144002" cy="9144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Lipid Absorption</a:t>
            </a:r>
            <a:endParaRPr/>
          </a:p>
        </p:txBody>
      </p:sp>
      <p:sp>
        <p:nvSpPr>
          <p:cNvPr id="334" name="Google Shape;334;p29"/>
          <p:cNvSpPr txBox="1"/>
          <p:nvPr>
            <p:ph idx="4294967295" type="body"/>
          </p:nvPr>
        </p:nvSpPr>
        <p:spPr>
          <a:xfrm>
            <a:off x="304800" y="334962"/>
            <a:ext cx="8626475" cy="6523038"/>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3200"/>
              <a:buFont typeface="Arial"/>
              <a:buNone/>
            </a:pPr>
            <a:r>
              <a:t/>
            </a:r>
            <a:endParaRPr b="1" sz="3200">
              <a:solidFill>
                <a:srgbClr val="000000"/>
              </a:solidFill>
            </a:endParaRPr>
          </a:p>
          <a:p>
            <a:pPr indent="-342900" lvl="0" marL="342900" rtl="0" algn="l">
              <a:lnSpc>
                <a:spcPct val="100000"/>
              </a:lnSpc>
              <a:spcBef>
                <a:spcPts val="500"/>
              </a:spcBef>
              <a:spcAft>
                <a:spcPts val="0"/>
              </a:spcAft>
              <a:buClr>
                <a:srgbClr val="000000"/>
              </a:buClr>
              <a:buSzPts val="2400"/>
              <a:buFont typeface="Arial"/>
              <a:buChar char="•"/>
            </a:pPr>
            <a:r>
              <a:rPr b="1" lang="en-US"/>
              <a:t>micelles</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made in the liver</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consist of </a:t>
            </a:r>
            <a:r>
              <a:rPr b="1" lang="en-US"/>
              <a:t>20 to 40 bile acid molecules </a:t>
            </a:r>
            <a:r>
              <a:rPr lang="en-US" sz="2000">
                <a:solidFill>
                  <a:srgbClr val="000000"/>
                </a:solidFill>
              </a:rPr>
              <a:t>aggregated with their </a:t>
            </a:r>
            <a:r>
              <a:rPr b="1" lang="en-US"/>
              <a:t>hydrophilic side groups facing outward </a:t>
            </a:r>
            <a:r>
              <a:rPr lang="en-US" sz="2000">
                <a:solidFill>
                  <a:srgbClr val="000000"/>
                </a:solidFill>
              </a:rPr>
              <a:t>and their </a:t>
            </a:r>
            <a:r>
              <a:rPr b="1" lang="en-US"/>
              <a:t>hydrophobic steroid rings facing inward</a:t>
            </a:r>
            <a:endParaRPr/>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bile phospholipids </a:t>
            </a:r>
            <a:r>
              <a:rPr b="0" lang="en-US"/>
              <a:t>and </a:t>
            </a:r>
            <a:r>
              <a:rPr b="1" lang="en-US" sz="2000">
                <a:solidFill>
                  <a:srgbClr val="000000"/>
                </a:solidFill>
              </a:rPr>
              <a:t>cholesterol</a:t>
            </a:r>
            <a:r>
              <a:rPr b="0" lang="en-US"/>
              <a:t> diffuse into the center of the micelle to form its core</a:t>
            </a:r>
            <a:endParaRPr b="0"/>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micelles pass down the </a:t>
            </a:r>
            <a:r>
              <a:rPr b="1" lang="en-US"/>
              <a:t>bile duct into the duodenum</a:t>
            </a:r>
            <a:endParaRPr/>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where they absorb fat soluble vitamins, more cholesterol, and the FFAs and monoglycerides produced by fat digestion</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they transport lipids to the surface of the intestinal absorptive cells</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lipids leave the micelles and diffuse through the plasma membrane into the cells</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micelles are reused, picking up another cargo of lipid,</a:t>
            </a:r>
            <a:br>
              <a:rPr lang="en-US" sz="2000">
                <a:solidFill>
                  <a:srgbClr val="000000"/>
                </a:solidFill>
              </a:rPr>
            </a:br>
            <a:r>
              <a:rPr lang="en-US" sz="2000">
                <a:solidFill>
                  <a:srgbClr val="000000"/>
                </a:solidFill>
              </a:rPr>
              <a:t>transporting them to the absorptive cells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0"/>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40" name="Google Shape;340;p30"/>
          <p:cNvSpPr txBox="1"/>
          <p:nvPr>
            <p:ph idx="4294967295" type="title"/>
          </p:nvPr>
        </p:nvSpPr>
        <p:spPr>
          <a:xfrm>
            <a:off x="-1" y="0"/>
            <a:ext cx="9144002" cy="9144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Lipid Absorption</a:t>
            </a:r>
            <a:endParaRPr/>
          </a:p>
        </p:txBody>
      </p:sp>
      <p:sp>
        <p:nvSpPr>
          <p:cNvPr id="341" name="Google Shape;341;p30"/>
          <p:cNvSpPr txBox="1"/>
          <p:nvPr>
            <p:ph idx="4294967295" type="body"/>
          </p:nvPr>
        </p:nvSpPr>
        <p:spPr>
          <a:xfrm>
            <a:off x="304800" y="334962"/>
            <a:ext cx="8626475" cy="6523038"/>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3200"/>
              <a:buFont typeface="Arial"/>
              <a:buNone/>
            </a:pPr>
            <a:r>
              <a:t/>
            </a:r>
            <a:endParaRPr b="1" sz="3200">
              <a:solidFill>
                <a:srgbClr val="000000"/>
              </a:solidFill>
            </a:endParaRPr>
          </a:p>
          <a:p>
            <a:pPr indent="-342900" lvl="0" marL="342900" rtl="0" algn="l">
              <a:lnSpc>
                <a:spcPct val="100000"/>
              </a:lnSpc>
              <a:spcBef>
                <a:spcPts val="500"/>
              </a:spcBef>
              <a:spcAft>
                <a:spcPts val="0"/>
              </a:spcAft>
              <a:buClr>
                <a:srgbClr val="000000"/>
              </a:buClr>
              <a:buSzPts val="2400"/>
              <a:buFont typeface="Arial"/>
              <a:buChar char="•"/>
            </a:pPr>
            <a:r>
              <a:rPr b="1" lang="en-US"/>
              <a:t>Chylomicrons </a:t>
            </a:r>
            <a:endParaRPr b="1"/>
          </a:p>
          <a:p>
            <a:pPr indent="-342900" lvl="0" marL="342900" rtl="0" algn="l">
              <a:lnSpc>
                <a:spcPct val="100000"/>
              </a:lnSpc>
              <a:spcBef>
                <a:spcPts val="500"/>
              </a:spcBef>
              <a:spcAft>
                <a:spcPts val="0"/>
              </a:spcAft>
              <a:buClr>
                <a:srgbClr val="000000"/>
              </a:buClr>
              <a:buSzPts val="2400"/>
              <a:buFont typeface="Arial"/>
              <a:buChar char="•"/>
            </a:pPr>
            <a:r>
              <a:rPr b="1" lang="en-US"/>
              <a:t>droplets 75 to 1,200 nm in diameter which is from</a:t>
            </a:r>
            <a:r>
              <a:rPr lang="en-US">
                <a:solidFill>
                  <a:srgbClr val="000000"/>
                </a:solidFill>
              </a:rPr>
              <a:t> Golgi complex combines triglycerides  with a small amount of cholesterol and coats the complex with a film of phospholipid and protein</a:t>
            </a:r>
            <a:endParaRPr b="1"/>
          </a:p>
          <a:p>
            <a:pPr indent="-342900" lvl="0" marL="342900" rtl="0" algn="l">
              <a:lnSpc>
                <a:spcPct val="100000"/>
              </a:lnSpc>
              <a:spcBef>
                <a:spcPts val="500"/>
              </a:spcBef>
              <a:spcAft>
                <a:spcPts val="0"/>
              </a:spcAft>
              <a:buClr>
                <a:srgbClr val="000000"/>
              </a:buClr>
              <a:buSzPts val="2400"/>
              <a:buFont typeface="Arial"/>
              <a:buChar char="•"/>
            </a:pPr>
            <a:r>
              <a:rPr lang="en-US">
                <a:solidFill>
                  <a:srgbClr val="000000"/>
                </a:solidFill>
              </a:rPr>
              <a:t>released into the lymphatic system in the lacteals of the villi. They enter the bloodstream when lymphatic fluid enters the subclavian vein via the thoracic duct.</a:t>
            </a:r>
            <a:endParaRPr/>
          </a:p>
        </p:txBody>
      </p:sp>
      <p:grpSp>
        <p:nvGrpSpPr>
          <p:cNvPr id="342" name="Google Shape;342;p30"/>
          <p:cNvGrpSpPr/>
          <p:nvPr/>
        </p:nvGrpSpPr>
        <p:grpSpPr>
          <a:xfrm>
            <a:off x="211129" y="4708067"/>
            <a:ext cx="980374" cy="1007340"/>
            <a:chOff x="-2" y="-1"/>
            <a:chExt cx="980373" cy="1007339"/>
          </a:xfrm>
        </p:grpSpPr>
        <p:sp>
          <p:nvSpPr>
            <p:cNvPr id="343" name="Google Shape;343;p30"/>
            <p:cNvSpPr/>
            <p:nvPr/>
          </p:nvSpPr>
          <p:spPr>
            <a:xfrm>
              <a:off x="-2" y="-1"/>
              <a:ext cx="980373" cy="1007339"/>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344" name="Google Shape;344;p30"/>
            <p:cNvSpPr/>
            <p:nvPr/>
          </p:nvSpPr>
          <p:spPr>
            <a:xfrm>
              <a:off x="165065" y="169585"/>
              <a:ext cx="650359" cy="668149"/>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345" name="Google Shape;345;p30"/>
            <p:cNvGrpSpPr/>
            <p:nvPr/>
          </p:nvGrpSpPr>
          <p:grpSpPr>
            <a:xfrm>
              <a:off x="142133" y="146025"/>
              <a:ext cx="696256" cy="715332"/>
              <a:chOff x="-2" y="-1"/>
              <a:chExt cx="696255" cy="715331"/>
            </a:xfrm>
          </p:grpSpPr>
          <p:sp>
            <p:nvSpPr>
              <p:cNvPr id="346" name="Google Shape;346;p30"/>
              <p:cNvSpPr/>
              <p:nvPr/>
            </p:nvSpPr>
            <p:spPr>
              <a:xfrm>
                <a:off x="-2" y="0"/>
                <a:ext cx="696253" cy="715326"/>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347" name="Google Shape;347;p30"/>
              <p:cNvPicPr preferRelativeResize="0"/>
              <p:nvPr/>
            </p:nvPicPr>
            <p:blipFill rotWithShape="1">
              <a:blip r:embed="rId3">
                <a:alphaModFix/>
              </a:blip>
              <a:srcRect b="0" l="0" r="0" t="0"/>
              <a:stretch/>
            </p:blipFill>
            <p:spPr>
              <a:xfrm>
                <a:off x="2" y="-1"/>
                <a:ext cx="696251" cy="715331"/>
              </a:xfrm>
              <a:prstGeom prst="rect">
                <a:avLst/>
              </a:prstGeom>
              <a:noFill/>
              <a:ln>
                <a:noFill/>
              </a:ln>
            </p:spPr>
          </p:pic>
        </p:grpSp>
      </p:grpSp>
      <p:sp>
        <p:nvSpPr>
          <p:cNvPr id="348" name="Google Shape;348;p30"/>
          <p:cNvSpPr txBox="1"/>
          <p:nvPr/>
        </p:nvSpPr>
        <p:spPr>
          <a:xfrm>
            <a:off x="1371599" y="4597400"/>
            <a:ext cx="7045674" cy="1449388"/>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2340"/>
              <a:buFont typeface="Arial"/>
              <a:buNone/>
            </a:pPr>
            <a:r>
              <a:rPr b="1" i="0" lang="en-US" sz="2340" u="none" cap="none" strike="noStrike">
                <a:solidFill>
                  <a:srgbClr val="000000"/>
                </a:solidFill>
                <a:latin typeface="Arial"/>
                <a:ea typeface="Arial"/>
                <a:cs typeface="Arial"/>
                <a:sym typeface="Arial"/>
              </a:rPr>
              <a:t>Describe the differences between emulsification droplets, micelles, and chylomicrons in lipid processing ?</a:t>
            </a:r>
            <a:br>
              <a:rPr b="1" i="0" lang="en-US" sz="2340" u="none" cap="none" strike="noStrike">
                <a:solidFill>
                  <a:srgbClr val="000000"/>
                </a:solidFill>
                <a:latin typeface="Arial"/>
                <a:ea typeface="Arial"/>
                <a:cs typeface="Arial"/>
                <a:sym typeface="Arial"/>
              </a:rPr>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300"/>
                                        <p:tgtEl>
                                          <p:spTgt spid="342"/>
                                        </p:tgtEl>
                                        <p:attrNameLst>
                                          <p:attrName>ppt_w</p:attrName>
                                        </p:attrNameLst>
                                      </p:cBhvr>
                                      <p:tavLst>
                                        <p:tav fmla="" tm="0">
                                          <p:val>
                                            <p:strVal val="0"/>
                                          </p:val>
                                        </p:tav>
                                        <p:tav fmla="" tm="100000">
                                          <p:val>
                                            <p:strVal val="#ppt_w"/>
                                          </p:val>
                                        </p:tav>
                                      </p:tavLst>
                                    </p:anim>
                                    <p:anim calcmode="lin" valueType="num">
                                      <p:cBhvr additive="base">
                                        <p:cTn dur="300"/>
                                        <p:tgtEl>
                                          <p:spTgt spid="34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4"/>
          <p:cNvSpPr txBox="1"/>
          <p:nvPr>
            <p:ph idx="4294967295" type="sldNum"/>
          </p:nvPr>
        </p:nvSpPr>
        <p:spPr>
          <a:xfrm>
            <a:off x="8940976" y="6324600"/>
            <a:ext cx="203024"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48" name="Google Shape;48;p4"/>
          <p:cNvSpPr txBox="1"/>
          <p:nvPr>
            <p:ph idx="4294967295" type="title"/>
          </p:nvPr>
        </p:nvSpPr>
        <p:spPr>
          <a:xfrm>
            <a:off x="-1" y="0"/>
            <a:ext cx="9144002" cy="944563"/>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Gross Anatomy</a:t>
            </a:r>
            <a:endParaRPr/>
          </a:p>
        </p:txBody>
      </p:sp>
      <p:sp>
        <p:nvSpPr>
          <p:cNvPr id="49" name="Google Shape;49;p4"/>
          <p:cNvSpPr txBox="1"/>
          <p:nvPr>
            <p:ph idx="4294967295" type="body"/>
          </p:nvPr>
        </p:nvSpPr>
        <p:spPr>
          <a:xfrm>
            <a:off x="404018" y="1087437"/>
            <a:ext cx="8335964" cy="5745164"/>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800"/>
              <a:buFont typeface="Arial"/>
              <a:buChar char="•"/>
            </a:pPr>
            <a:r>
              <a:rPr b="0" lang="en-US"/>
              <a:t>coiled mass filling most of the abdominal cavity inferior to the stomach and the liver</a:t>
            </a:r>
            <a:endParaRPr b="0"/>
          </a:p>
          <a:p>
            <a:pPr indent="-190500" lvl="0" marL="342900" rtl="0" algn="l">
              <a:lnSpc>
                <a:spcPct val="90000"/>
              </a:lnSpc>
              <a:spcBef>
                <a:spcPts val="700"/>
              </a:spcBef>
              <a:spcAft>
                <a:spcPts val="0"/>
              </a:spcAft>
              <a:buClr>
                <a:srgbClr val="000000"/>
              </a:buClr>
              <a:buSzPts val="2400"/>
              <a:buFont typeface="Arial"/>
              <a:buNone/>
            </a:pPr>
            <a:r>
              <a:t/>
            </a:r>
            <a:endParaRPr b="0"/>
          </a:p>
          <a:p>
            <a:pPr indent="-342900" lvl="0" marL="342900" rtl="0" algn="l">
              <a:lnSpc>
                <a:spcPct val="90000"/>
              </a:lnSpc>
              <a:spcBef>
                <a:spcPts val="600"/>
              </a:spcBef>
              <a:spcAft>
                <a:spcPts val="0"/>
              </a:spcAft>
              <a:buClr>
                <a:srgbClr val="000000"/>
              </a:buClr>
              <a:buSzPts val="2800"/>
              <a:buFont typeface="Arial"/>
              <a:buChar char="•"/>
            </a:pPr>
            <a:r>
              <a:rPr b="1" lang="en-US" sz="2800">
                <a:solidFill>
                  <a:srgbClr val="000000"/>
                </a:solidFill>
              </a:rPr>
              <a:t>small intestine divided into three regions</a:t>
            </a:r>
            <a:r>
              <a:rPr b="0" lang="en-US"/>
              <a:t>:</a:t>
            </a:r>
            <a:endParaRPr b="0"/>
          </a:p>
          <a:p>
            <a:pPr indent="-285750" lvl="1" marL="742950" rtl="0" algn="l">
              <a:lnSpc>
                <a:spcPct val="90000"/>
              </a:lnSpc>
              <a:spcBef>
                <a:spcPts val="0"/>
              </a:spcBef>
              <a:spcAft>
                <a:spcPts val="0"/>
              </a:spcAft>
              <a:buClr>
                <a:srgbClr val="000000"/>
              </a:buClr>
              <a:buSzPts val="2400"/>
              <a:buFont typeface="Arial"/>
              <a:buChar char="–"/>
            </a:pPr>
            <a:r>
              <a:rPr b="1" lang="en-US">
                <a:solidFill>
                  <a:srgbClr val="000000"/>
                </a:solidFill>
              </a:rPr>
              <a:t>duodenum</a:t>
            </a:r>
            <a:r>
              <a:rPr b="0" lang="en-US"/>
              <a:t> </a:t>
            </a:r>
            <a:endParaRPr b="0"/>
          </a:p>
          <a:p>
            <a:pPr indent="-285750" lvl="1" marL="742950" rtl="0" algn="l">
              <a:lnSpc>
                <a:spcPct val="90000"/>
              </a:lnSpc>
              <a:spcBef>
                <a:spcPts val="0"/>
              </a:spcBef>
              <a:spcAft>
                <a:spcPts val="0"/>
              </a:spcAft>
              <a:buClr>
                <a:srgbClr val="000000"/>
              </a:buClr>
              <a:buSzPts val="2400"/>
              <a:buFont typeface="Arial"/>
              <a:buChar char="–"/>
            </a:pPr>
            <a:r>
              <a:rPr b="1" lang="en-US">
                <a:solidFill>
                  <a:srgbClr val="000000"/>
                </a:solidFill>
              </a:rPr>
              <a:t>jejunum</a:t>
            </a:r>
            <a:endParaRPr b="0"/>
          </a:p>
          <a:p>
            <a:pPr indent="-285750" lvl="1" marL="742950" rtl="0" algn="l">
              <a:lnSpc>
                <a:spcPct val="90000"/>
              </a:lnSpc>
              <a:spcBef>
                <a:spcPts val="0"/>
              </a:spcBef>
              <a:spcAft>
                <a:spcPts val="0"/>
              </a:spcAft>
              <a:buClr>
                <a:srgbClr val="000000"/>
              </a:buClr>
              <a:buSzPts val="2400"/>
              <a:buFont typeface="Arial"/>
              <a:buChar char="–"/>
            </a:pPr>
            <a:r>
              <a:rPr b="1" lang="en-US">
                <a:solidFill>
                  <a:srgbClr val="000000"/>
                </a:solidFill>
              </a:rPr>
              <a:t>ileum </a:t>
            </a:r>
            <a:endParaRPr b="0"/>
          </a:p>
          <a:p>
            <a:pPr indent="-342900" lvl="0" marL="342900" rtl="0" algn="l">
              <a:lnSpc>
                <a:spcPct val="90000"/>
              </a:lnSpc>
              <a:spcBef>
                <a:spcPts val="600"/>
              </a:spcBef>
              <a:spcAft>
                <a:spcPts val="0"/>
              </a:spcAft>
              <a:buClr>
                <a:srgbClr val="000000"/>
              </a:buClr>
              <a:buSzPts val="2800"/>
              <a:buFont typeface="Arial"/>
              <a:buChar char="•"/>
            </a:pPr>
            <a:r>
              <a:rPr b="1" lang="en-US" sz="2800">
                <a:solidFill>
                  <a:srgbClr val="000000"/>
                </a:solidFill>
              </a:rPr>
              <a:t>ileocecal junction </a:t>
            </a:r>
            <a:r>
              <a:rPr b="0" lang="en-US"/>
              <a:t>– </a:t>
            </a:r>
            <a:r>
              <a:rPr b="0" lang="en-US" sz="2400"/>
              <a:t>the end of the small intestine</a:t>
            </a:r>
            <a:endParaRPr b="0"/>
          </a:p>
          <a:p>
            <a:pPr indent="-133350" lvl="1" marL="742950" rtl="0" algn="l">
              <a:lnSpc>
                <a:spcPct val="90000"/>
              </a:lnSpc>
              <a:spcBef>
                <a:spcPts val="0"/>
              </a:spcBef>
              <a:spcAft>
                <a:spcPts val="0"/>
              </a:spcAft>
              <a:buClr>
                <a:srgbClr val="000000"/>
              </a:buClr>
              <a:buSzPts val="2400"/>
              <a:buFont typeface="Arial"/>
              <a:buNone/>
            </a:pPr>
            <a:r>
              <a:t/>
            </a:r>
            <a:endParaRPr b="0"/>
          </a:p>
          <a:p>
            <a:pPr indent="-342900" lvl="0" marL="342900" rtl="0" algn="l">
              <a:lnSpc>
                <a:spcPct val="90000"/>
              </a:lnSpc>
              <a:spcBef>
                <a:spcPts val="600"/>
              </a:spcBef>
              <a:spcAft>
                <a:spcPts val="0"/>
              </a:spcAft>
              <a:buClr>
                <a:srgbClr val="000000"/>
              </a:buClr>
              <a:buSzPts val="2800"/>
              <a:buFont typeface="Arial"/>
              <a:buChar char="•"/>
            </a:pPr>
            <a:r>
              <a:rPr b="1" lang="en-US" sz="2800">
                <a:solidFill>
                  <a:srgbClr val="000000"/>
                </a:solidFill>
              </a:rPr>
              <a:t>ileocecal valve </a:t>
            </a:r>
            <a:r>
              <a:rPr b="0" lang="en-US"/>
              <a:t>– </a:t>
            </a:r>
            <a:r>
              <a:rPr b="0" lang="en-US" sz="2400"/>
              <a:t>a sphincter formed by the thickened muscularis of the ileum</a:t>
            </a:r>
            <a:endParaRPr/>
          </a:p>
        </p:txBody>
      </p:sp>
      <p:grpSp>
        <p:nvGrpSpPr>
          <p:cNvPr id="50" name="Google Shape;50;p4"/>
          <p:cNvGrpSpPr/>
          <p:nvPr/>
        </p:nvGrpSpPr>
        <p:grpSpPr>
          <a:xfrm>
            <a:off x="274629" y="5095866"/>
            <a:ext cx="980374" cy="1007340"/>
            <a:chOff x="-2" y="-1"/>
            <a:chExt cx="980373" cy="1007339"/>
          </a:xfrm>
        </p:grpSpPr>
        <p:sp>
          <p:nvSpPr>
            <p:cNvPr id="51" name="Google Shape;51;p4"/>
            <p:cNvSpPr/>
            <p:nvPr/>
          </p:nvSpPr>
          <p:spPr>
            <a:xfrm>
              <a:off x="-2" y="-1"/>
              <a:ext cx="980373" cy="1007339"/>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52" name="Google Shape;52;p4"/>
            <p:cNvSpPr/>
            <p:nvPr/>
          </p:nvSpPr>
          <p:spPr>
            <a:xfrm>
              <a:off x="165065" y="169585"/>
              <a:ext cx="650359" cy="668149"/>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53" name="Google Shape;53;p4"/>
            <p:cNvGrpSpPr/>
            <p:nvPr/>
          </p:nvGrpSpPr>
          <p:grpSpPr>
            <a:xfrm>
              <a:off x="142133" y="146025"/>
              <a:ext cx="696256" cy="715332"/>
              <a:chOff x="-2" y="-1"/>
              <a:chExt cx="696255" cy="715331"/>
            </a:xfrm>
          </p:grpSpPr>
          <p:sp>
            <p:nvSpPr>
              <p:cNvPr id="54" name="Google Shape;54;p4"/>
              <p:cNvSpPr/>
              <p:nvPr/>
            </p:nvSpPr>
            <p:spPr>
              <a:xfrm>
                <a:off x="-2" y="0"/>
                <a:ext cx="696253" cy="715326"/>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55" name="Google Shape;55;p4"/>
              <p:cNvPicPr preferRelativeResize="0"/>
              <p:nvPr/>
            </p:nvPicPr>
            <p:blipFill rotWithShape="1">
              <a:blip r:embed="rId3">
                <a:alphaModFix/>
              </a:blip>
              <a:srcRect b="0" l="0" r="0" t="0"/>
              <a:stretch/>
            </p:blipFill>
            <p:spPr>
              <a:xfrm>
                <a:off x="2" y="-1"/>
                <a:ext cx="696251" cy="715331"/>
              </a:xfrm>
              <a:prstGeom prst="rect">
                <a:avLst/>
              </a:prstGeom>
              <a:noFill/>
              <a:ln>
                <a:noFill/>
              </a:ln>
            </p:spPr>
          </p:pic>
        </p:grpSp>
      </p:grpSp>
      <p:sp>
        <p:nvSpPr>
          <p:cNvPr id="56" name="Google Shape;56;p4"/>
          <p:cNvSpPr txBox="1"/>
          <p:nvPr/>
        </p:nvSpPr>
        <p:spPr>
          <a:xfrm>
            <a:off x="1409699" y="5232400"/>
            <a:ext cx="7045674" cy="1449388"/>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2124"/>
              <a:buFont typeface="Arial"/>
              <a:buNone/>
            </a:pPr>
            <a:r>
              <a:rPr b="1" i="0" lang="en-US" sz="2124" u="none" cap="none" strike="noStrike">
                <a:solidFill>
                  <a:srgbClr val="000000"/>
                </a:solidFill>
                <a:latin typeface="Arial"/>
                <a:ea typeface="Arial"/>
                <a:cs typeface="Arial"/>
                <a:sym typeface="Arial"/>
              </a:rPr>
              <a:t>Describe the three regions of the small intestine and their respective lengths and histological differences ? </a:t>
            </a:r>
            <a:endParaRPr/>
          </a:p>
          <a:p>
            <a:pPr indent="0" lvl="0" marL="0" marR="0" rtl="0" algn="l">
              <a:lnSpc>
                <a:spcPct val="100000"/>
              </a:lnSpc>
              <a:spcBef>
                <a:spcPts val="0"/>
              </a:spcBef>
              <a:spcAft>
                <a:spcPts val="0"/>
              </a:spcAft>
              <a:buClr>
                <a:srgbClr val="000000"/>
              </a:buClr>
              <a:buSzPts val="2124"/>
              <a:buFont typeface="Arial"/>
              <a:buNone/>
            </a:pPr>
            <a:br>
              <a:rPr b="1" i="0" lang="en-US" sz="2124" u="none" cap="none" strike="noStrike">
                <a:solidFill>
                  <a:srgbClr val="000000"/>
                </a:solidFill>
                <a:latin typeface="Arial"/>
                <a:ea typeface="Arial"/>
                <a:cs typeface="Arial"/>
                <a:sym typeface="Arial"/>
              </a:rPr>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300"/>
                                        <p:tgtEl>
                                          <p:spTgt spid="50"/>
                                        </p:tgtEl>
                                        <p:attrNameLst>
                                          <p:attrName>ppt_w</p:attrName>
                                        </p:attrNameLst>
                                      </p:cBhvr>
                                      <p:tavLst>
                                        <p:tav fmla="" tm="0">
                                          <p:val>
                                            <p:strVal val="0"/>
                                          </p:val>
                                        </p:tav>
                                        <p:tav fmla="" tm="100000">
                                          <p:val>
                                            <p:strVal val="#ppt_w"/>
                                          </p:val>
                                        </p:tav>
                                      </p:tavLst>
                                    </p:anim>
                                    <p:anim calcmode="lin" valueType="num">
                                      <p:cBhvr additive="base">
                                        <p:cTn dur="300"/>
                                        <p:tgtEl>
                                          <p:spTgt spid="5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1"/>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54" name="Google Shape;354;p31"/>
          <p:cNvSpPr txBox="1"/>
          <p:nvPr>
            <p:ph idx="4294967295" type="title"/>
          </p:nvPr>
        </p:nvSpPr>
        <p:spPr>
          <a:xfrm>
            <a:off x="-1" y="0"/>
            <a:ext cx="9144002" cy="1063625"/>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3600"/>
              <a:buFont typeface="Arial"/>
              <a:buNone/>
            </a:pPr>
            <a:r>
              <a:rPr b="1" lang="en-US"/>
              <a:t>Nucleic Acids and Vitamins </a:t>
            </a:r>
            <a:endParaRPr/>
          </a:p>
        </p:txBody>
      </p:sp>
      <p:sp>
        <p:nvSpPr>
          <p:cNvPr id="355" name="Google Shape;355;p31"/>
          <p:cNvSpPr txBox="1"/>
          <p:nvPr>
            <p:ph idx="4294967295" type="body"/>
          </p:nvPr>
        </p:nvSpPr>
        <p:spPr>
          <a:xfrm>
            <a:off x="449262" y="1066800"/>
            <a:ext cx="8185151" cy="5791200"/>
          </a:xfrm>
          <a:prstGeom prst="rect">
            <a:avLst/>
          </a:prstGeom>
          <a:noFill/>
          <a:ln>
            <a:noFill/>
          </a:ln>
        </p:spPr>
        <p:txBody>
          <a:bodyPr anchorCtr="0" anchor="t" bIns="45700" lIns="45700" spcFirstLastPara="1" rIns="45700" wrap="square" tIns="45700">
            <a:normAutofit/>
          </a:bodyPr>
          <a:lstStyle/>
          <a:p>
            <a:pPr indent="-342900" lvl="0" marL="342900" rtl="0" algn="l">
              <a:lnSpc>
                <a:spcPct val="80000"/>
              </a:lnSpc>
              <a:spcBef>
                <a:spcPts val="0"/>
              </a:spcBef>
              <a:spcAft>
                <a:spcPts val="0"/>
              </a:spcAft>
              <a:buClr>
                <a:srgbClr val="000000"/>
              </a:buClr>
              <a:buSzPts val="2800"/>
              <a:buFont typeface="Arial"/>
              <a:buChar char="•"/>
            </a:pPr>
            <a:r>
              <a:rPr b="1" lang="en-US" sz="2800">
                <a:solidFill>
                  <a:srgbClr val="000000"/>
                </a:solidFill>
              </a:rPr>
              <a:t>nucleic acid</a:t>
            </a:r>
            <a:endParaRPr/>
          </a:p>
          <a:p>
            <a:pPr indent="-285750" lvl="1" marL="742950" rtl="0" algn="l">
              <a:lnSpc>
                <a:spcPct val="80000"/>
              </a:lnSpc>
              <a:spcBef>
                <a:spcPts val="0"/>
              </a:spcBef>
              <a:spcAft>
                <a:spcPts val="0"/>
              </a:spcAft>
              <a:buClr>
                <a:srgbClr val="000000"/>
              </a:buClr>
              <a:buSzPts val="2400"/>
              <a:buFont typeface="Arial"/>
              <a:buChar char="–"/>
            </a:pPr>
            <a:r>
              <a:rPr b="1" lang="en-US">
                <a:solidFill>
                  <a:srgbClr val="000000"/>
                </a:solidFill>
              </a:rPr>
              <a:t>nucleases</a:t>
            </a:r>
            <a:r>
              <a:rPr b="0" lang="en-US"/>
              <a:t> (deoxyribonuclease and ribonuclease) hydrolyze DNA and RNA to nucleotides</a:t>
            </a:r>
            <a:endParaRPr b="0"/>
          </a:p>
          <a:p>
            <a:pPr indent="-133350" lvl="1" marL="742950" rtl="0" algn="l">
              <a:lnSpc>
                <a:spcPct val="80000"/>
              </a:lnSpc>
              <a:spcBef>
                <a:spcPts val="0"/>
              </a:spcBef>
              <a:spcAft>
                <a:spcPts val="0"/>
              </a:spcAft>
              <a:buClr>
                <a:srgbClr val="000000"/>
              </a:buClr>
              <a:buSzPts val="2400"/>
              <a:buFont typeface="Arial"/>
              <a:buNone/>
            </a:pPr>
            <a:r>
              <a:t/>
            </a:r>
            <a:endParaRPr b="0"/>
          </a:p>
          <a:p>
            <a:pPr indent="-285750" lvl="1" marL="742950" rtl="0" algn="l">
              <a:lnSpc>
                <a:spcPct val="80000"/>
              </a:lnSpc>
              <a:spcBef>
                <a:spcPts val="0"/>
              </a:spcBef>
              <a:spcAft>
                <a:spcPts val="0"/>
              </a:spcAft>
              <a:buClr>
                <a:srgbClr val="000000"/>
              </a:buClr>
              <a:buSzPts val="2400"/>
              <a:buFont typeface="Arial"/>
              <a:buChar char="–"/>
            </a:pPr>
            <a:r>
              <a:rPr b="1" lang="en-US">
                <a:solidFill>
                  <a:srgbClr val="000000"/>
                </a:solidFill>
              </a:rPr>
              <a:t>nucleosidases</a:t>
            </a:r>
            <a:r>
              <a:rPr b="0" lang="en-US"/>
              <a:t> and </a:t>
            </a:r>
            <a:r>
              <a:rPr b="1" lang="en-US">
                <a:solidFill>
                  <a:srgbClr val="000000"/>
                </a:solidFill>
              </a:rPr>
              <a:t>phosphatases</a:t>
            </a:r>
            <a:r>
              <a:rPr b="0" lang="en-US"/>
              <a:t> of brush border split them into phosphate ions, ribose or deoxyribose sugar, and nitrogenous bases</a:t>
            </a:r>
            <a:endParaRPr b="0"/>
          </a:p>
          <a:p>
            <a:pPr indent="-133350" lvl="1" marL="742950" rtl="0" algn="l">
              <a:lnSpc>
                <a:spcPct val="80000"/>
              </a:lnSpc>
              <a:spcBef>
                <a:spcPts val="0"/>
              </a:spcBef>
              <a:spcAft>
                <a:spcPts val="0"/>
              </a:spcAft>
              <a:buClr>
                <a:srgbClr val="000000"/>
              </a:buClr>
              <a:buSzPts val="2400"/>
              <a:buFont typeface="Arial"/>
              <a:buNone/>
            </a:pPr>
            <a:r>
              <a:t/>
            </a:r>
            <a:endParaRPr b="0"/>
          </a:p>
          <a:p>
            <a:pPr indent="-342900" lvl="0" marL="342900" rtl="0" algn="l">
              <a:lnSpc>
                <a:spcPct val="80000"/>
              </a:lnSpc>
              <a:spcBef>
                <a:spcPts val="600"/>
              </a:spcBef>
              <a:spcAft>
                <a:spcPts val="0"/>
              </a:spcAft>
              <a:buClr>
                <a:srgbClr val="000000"/>
              </a:buClr>
              <a:buSzPts val="2800"/>
              <a:buFont typeface="Arial"/>
              <a:buChar char="•"/>
            </a:pPr>
            <a:r>
              <a:rPr b="1" lang="en-US" sz="2800">
                <a:solidFill>
                  <a:srgbClr val="000000"/>
                </a:solidFill>
              </a:rPr>
              <a:t>vitamins </a:t>
            </a:r>
            <a:endParaRPr/>
          </a:p>
          <a:p>
            <a:pPr indent="-285750" lvl="1" marL="742950" rtl="0" algn="l">
              <a:lnSpc>
                <a:spcPct val="80000"/>
              </a:lnSpc>
              <a:spcBef>
                <a:spcPts val="0"/>
              </a:spcBef>
              <a:spcAft>
                <a:spcPts val="0"/>
              </a:spcAft>
              <a:buClr>
                <a:srgbClr val="000000"/>
              </a:buClr>
              <a:buSzPts val="2400"/>
              <a:buFont typeface="Arial"/>
              <a:buChar char="–"/>
            </a:pPr>
            <a:r>
              <a:rPr lang="en-US">
                <a:solidFill>
                  <a:srgbClr val="000000"/>
                </a:solidFill>
              </a:rPr>
              <a:t>are absorbed unchanged</a:t>
            </a:r>
            <a:endParaRPr/>
          </a:p>
          <a:p>
            <a:pPr indent="-133350" lvl="1" marL="742950" rtl="0" algn="l">
              <a:lnSpc>
                <a:spcPct val="80000"/>
              </a:lnSpc>
              <a:spcBef>
                <a:spcPts val="0"/>
              </a:spcBef>
              <a:spcAft>
                <a:spcPts val="0"/>
              </a:spcAft>
              <a:buClr>
                <a:srgbClr val="000000"/>
              </a:buClr>
              <a:buSzPts val="2400"/>
              <a:buFont typeface="Arial"/>
              <a:buNone/>
            </a:pPr>
            <a:r>
              <a:t/>
            </a:r>
            <a:endParaRPr>
              <a:solidFill>
                <a:srgbClr val="000000"/>
              </a:solidFill>
            </a:endParaRPr>
          </a:p>
          <a:p>
            <a:pPr indent="-285750" lvl="1" marL="742950" rtl="0" algn="l">
              <a:lnSpc>
                <a:spcPct val="80000"/>
              </a:lnSpc>
              <a:spcBef>
                <a:spcPts val="0"/>
              </a:spcBef>
              <a:spcAft>
                <a:spcPts val="0"/>
              </a:spcAft>
              <a:buClr>
                <a:srgbClr val="000000"/>
              </a:buClr>
              <a:buSzPts val="2400"/>
              <a:buFont typeface="Arial"/>
              <a:buChar char="–"/>
            </a:pPr>
            <a:r>
              <a:rPr b="1" lang="en-US">
                <a:solidFill>
                  <a:srgbClr val="000000"/>
                </a:solidFill>
              </a:rPr>
              <a:t>fat-soluble vitamins - </a:t>
            </a:r>
            <a:r>
              <a:rPr b="0" lang="en-US"/>
              <a:t>A, D, E and K absorbed with other lipids</a:t>
            </a:r>
            <a:endParaRPr/>
          </a:p>
          <a:p>
            <a:pPr indent="-228600" lvl="2" marL="1143000" rtl="0" algn="l">
              <a:lnSpc>
                <a:spcPct val="80000"/>
              </a:lnSpc>
              <a:spcBef>
                <a:spcPts val="0"/>
              </a:spcBef>
              <a:spcAft>
                <a:spcPts val="0"/>
              </a:spcAft>
              <a:buClr>
                <a:srgbClr val="000000"/>
              </a:buClr>
              <a:buSzPts val="1800"/>
              <a:buFont typeface="Arial"/>
              <a:buChar char="•"/>
            </a:pPr>
            <a:r>
              <a:rPr lang="en-US" sz="1800">
                <a:solidFill>
                  <a:srgbClr val="000000"/>
                </a:solidFill>
              </a:rPr>
              <a:t>if they are ingested without fat-containing food, they are not absorbed at all, but are passed in the feces and wasted</a:t>
            </a:r>
            <a:endParaRPr/>
          </a:p>
          <a:p>
            <a:pPr indent="-114300" lvl="2" marL="1143000" rtl="0" algn="l">
              <a:lnSpc>
                <a:spcPct val="80000"/>
              </a:lnSpc>
              <a:spcBef>
                <a:spcPts val="0"/>
              </a:spcBef>
              <a:spcAft>
                <a:spcPts val="0"/>
              </a:spcAft>
              <a:buClr>
                <a:srgbClr val="000000"/>
              </a:buClr>
              <a:buSzPts val="1800"/>
              <a:buFont typeface="Arial"/>
              <a:buNone/>
            </a:pPr>
            <a:r>
              <a:t/>
            </a:r>
            <a:endParaRPr sz="1800">
              <a:solidFill>
                <a:srgbClr val="000000"/>
              </a:solidFill>
            </a:endParaRPr>
          </a:p>
          <a:p>
            <a:pPr indent="-285750" lvl="1" marL="742950" rtl="0" algn="l">
              <a:lnSpc>
                <a:spcPct val="80000"/>
              </a:lnSpc>
              <a:spcBef>
                <a:spcPts val="0"/>
              </a:spcBef>
              <a:spcAft>
                <a:spcPts val="0"/>
              </a:spcAft>
              <a:buClr>
                <a:srgbClr val="000000"/>
              </a:buClr>
              <a:buSzPts val="2400"/>
              <a:buFont typeface="Arial"/>
              <a:buChar char="–"/>
            </a:pPr>
            <a:r>
              <a:rPr b="1" lang="en-US">
                <a:solidFill>
                  <a:srgbClr val="000000"/>
                </a:solidFill>
              </a:rPr>
              <a:t>water-soluble vitamins, </a:t>
            </a:r>
            <a:r>
              <a:rPr b="0" lang="en-US"/>
              <a:t>B complex and C, absorbed by simple diffusion and B</a:t>
            </a:r>
            <a:r>
              <a:rPr b="0" baseline="-25000" lang="en-US"/>
              <a:t>12</a:t>
            </a:r>
            <a:r>
              <a:rPr b="0" lang="en-US"/>
              <a:t> if bound to intrinsic factor from the stomach</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2"/>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61" name="Google Shape;361;p32"/>
          <p:cNvSpPr txBox="1"/>
          <p:nvPr>
            <p:ph idx="4294967295" type="title"/>
          </p:nvPr>
        </p:nvSpPr>
        <p:spPr>
          <a:xfrm>
            <a:off x="-2209800" y="457200"/>
            <a:ext cx="8077200" cy="7620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Minerals</a:t>
            </a:r>
            <a:endParaRPr/>
          </a:p>
        </p:txBody>
      </p:sp>
      <p:sp>
        <p:nvSpPr>
          <p:cNvPr id="362" name="Google Shape;362;p32"/>
          <p:cNvSpPr txBox="1"/>
          <p:nvPr>
            <p:ph idx="4294967295" type="body"/>
          </p:nvPr>
        </p:nvSpPr>
        <p:spPr>
          <a:xfrm>
            <a:off x="404812" y="1741487"/>
            <a:ext cx="8496301" cy="4929188"/>
          </a:xfrm>
          <a:prstGeom prst="rect">
            <a:avLst/>
          </a:prstGeom>
          <a:noFill/>
          <a:ln>
            <a:noFill/>
          </a:ln>
        </p:spPr>
        <p:txBody>
          <a:bodyPr anchorCtr="0" anchor="t" bIns="45700" lIns="45700" spcFirstLastPara="1" rIns="45700" wrap="square" tIns="45700">
            <a:normAutofit/>
          </a:bodyPr>
          <a:lstStyle/>
          <a:p>
            <a:pPr indent="-342900" lvl="0" marL="342900" rtl="0" algn="l">
              <a:lnSpc>
                <a:spcPct val="80000"/>
              </a:lnSpc>
              <a:spcBef>
                <a:spcPts val="0"/>
              </a:spcBef>
              <a:spcAft>
                <a:spcPts val="0"/>
              </a:spcAft>
              <a:buClr>
                <a:srgbClr val="000000"/>
              </a:buClr>
              <a:buSzPts val="2800"/>
              <a:buFont typeface="Arial"/>
              <a:buChar char="•"/>
            </a:pPr>
            <a:r>
              <a:rPr b="1" lang="en-US" sz="2800">
                <a:solidFill>
                  <a:srgbClr val="000000"/>
                </a:solidFill>
              </a:rPr>
              <a:t>minerals</a:t>
            </a:r>
            <a:r>
              <a:rPr b="0" lang="en-US"/>
              <a:t> (electrolytes)</a:t>
            </a:r>
            <a:endParaRPr b="0"/>
          </a:p>
          <a:p>
            <a:pPr indent="-285750" lvl="1" marL="742950" rtl="0" algn="l">
              <a:lnSpc>
                <a:spcPct val="80000"/>
              </a:lnSpc>
              <a:spcBef>
                <a:spcPts val="0"/>
              </a:spcBef>
              <a:spcAft>
                <a:spcPts val="0"/>
              </a:spcAft>
              <a:buClr>
                <a:srgbClr val="000000"/>
              </a:buClr>
              <a:buSzPts val="2400"/>
              <a:buFont typeface="Arial"/>
              <a:buChar char="–"/>
            </a:pPr>
            <a:r>
              <a:rPr lang="en-US">
                <a:solidFill>
                  <a:srgbClr val="000000"/>
                </a:solidFill>
              </a:rPr>
              <a:t>are absorbed all along small intestine</a:t>
            </a:r>
            <a:endParaRPr/>
          </a:p>
          <a:p>
            <a:pPr indent="-133350" lvl="1" marL="742950" rtl="0" algn="l">
              <a:lnSpc>
                <a:spcPct val="80000"/>
              </a:lnSpc>
              <a:spcBef>
                <a:spcPts val="0"/>
              </a:spcBef>
              <a:spcAft>
                <a:spcPts val="0"/>
              </a:spcAft>
              <a:buClr>
                <a:srgbClr val="000000"/>
              </a:buClr>
              <a:buSzPts val="2400"/>
              <a:buFont typeface="Arial"/>
              <a:buNone/>
            </a:pPr>
            <a:r>
              <a:t/>
            </a:r>
            <a:endParaRPr>
              <a:solidFill>
                <a:srgbClr val="000000"/>
              </a:solidFill>
            </a:endParaRPr>
          </a:p>
          <a:p>
            <a:pPr indent="-285750" lvl="1" marL="742950" rtl="0" algn="l">
              <a:lnSpc>
                <a:spcPct val="80000"/>
              </a:lnSpc>
              <a:spcBef>
                <a:spcPts val="0"/>
              </a:spcBef>
              <a:spcAft>
                <a:spcPts val="0"/>
              </a:spcAft>
              <a:buClr>
                <a:srgbClr val="000000"/>
              </a:buClr>
              <a:buSzPts val="2400"/>
              <a:buFont typeface="Arial"/>
              <a:buChar char="–"/>
            </a:pPr>
            <a:r>
              <a:rPr b="1" lang="en-US">
                <a:solidFill>
                  <a:srgbClr val="000000"/>
                </a:solidFill>
              </a:rPr>
              <a:t>Na</a:t>
            </a:r>
            <a:r>
              <a:rPr baseline="30000" lang="en-US"/>
              <a:t>+</a:t>
            </a:r>
            <a:r>
              <a:rPr b="1" lang="en-US">
                <a:solidFill>
                  <a:srgbClr val="000000"/>
                </a:solidFill>
              </a:rPr>
              <a:t> </a:t>
            </a:r>
            <a:r>
              <a:rPr b="0" lang="en-US"/>
              <a:t>cotransported with sugars and amino acids</a:t>
            </a:r>
            <a:endParaRPr b="0"/>
          </a:p>
          <a:p>
            <a:pPr indent="-133350" lvl="1" marL="742950" rtl="0" algn="l">
              <a:lnSpc>
                <a:spcPct val="80000"/>
              </a:lnSpc>
              <a:spcBef>
                <a:spcPts val="0"/>
              </a:spcBef>
              <a:spcAft>
                <a:spcPts val="0"/>
              </a:spcAft>
              <a:buClr>
                <a:srgbClr val="000000"/>
              </a:buClr>
              <a:buSzPts val="2400"/>
              <a:buFont typeface="Arial"/>
              <a:buNone/>
            </a:pPr>
            <a:r>
              <a:t/>
            </a:r>
            <a:endParaRPr b="0"/>
          </a:p>
          <a:p>
            <a:pPr indent="-285750" lvl="1" marL="742950" rtl="0" algn="l">
              <a:lnSpc>
                <a:spcPct val="80000"/>
              </a:lnSpc>
              <a:spcBef>
                <a:spcPts val="0"/>
              </a:spcBef>
              <a:spcAft>
                <a:spcPts val="0"/>
              </a:spcAft>
              <a:buClr>
                <a:srgbClr val="000000"/>
              </a:buClr>
              <a:buSzPts val="2400"/>
              <a:buFont typeface="Arial"/>
              <a:buChar char="–"/>
            </a:pPr>
            <a:r>
              <a:rPr b="1" lang="en-US">
                <a:solidFill>
                  <a:srgbClr val="000000"/>
                </a:solidFill>
              </a:rPr>
              <a:t>Cl</a:t>
            </a:r>
            <a:r>
              <a:rPr baseline="30000" lang="en-US"/>
              <a:t>-</a:t>
            </a:r>
            <a:r>
              <a:rPr b="1" lang="en-US">
                <a:solidFill>
                  <a:srgbClr val="000000"/>
                </a:solidFill>
              </a:rPr>
              <a:t> </a:t>
            </a:r>
            <a:r>
              <a:rPr b="0" lang="en-US"/>
              <a:t>exchanged for bicarbonate reversing chloride-bicarbonate exchange that occurs in the stomach</a:t>
            </a:r>
            <a:endParaRPr b="0"/>
          </a:p>
          <a:p>
            <a:pPr indent="171450" lvl="1" marL="285750" rtl="0" algn="l">
              <a:lnSpc>
                <a:spcPct val="80000"/>
              </a:lnSpc>
              <a:spcBef>
                <a:spcPts val="0"/>
              </a:spcBef>
              <a:spcAft>
                <a:spcPts val="0"/>
              </a:spcAft>
              <a:buClr>
                <a:srgbClr val="000000"/>
              </a:buClr>
              <a:buSzPts val="2400"/>
              <a:buFont typeface="Arial"/>
              <a:buNone/>
            </a:pPr>
            <a:r>
              <a:t/>
            </a:r>
            <a:endParaRPr b="0"/>
          </a:p>
          <a:p>
            <a:pPr indent="-285750" lvl="1" marL="742950" rtl="0" algn="l">
              <a:lnSpc>
                <a:spcPct val="80000"/>
              </a:lnSpc>
              <a:spcBef>
                <a:spcPts val="0"/>
              </a:spcBef>
              <a:spcAft>
                <a:spcPts val="0"/>
              </a:spcAft>
              <a:buClr>
                <a:srgbClr val="000000"/>
              </a:buClr>
              <a:buSzPts val="2400"/>
              <a:buFont typeface="Arial"/>
              <a:buChar char="–"/>
            </a:pPr>
            <a:r>
              <a:rPr b="1" lang="en-US">
                <a:solidFill>
                  <a:srgbClr val="000000"/>
                </a:solidFill>
              </a:rPr>
              <a:t>iron</a:t>
            </a:r>
            <a:r>
              <a:rPr b="0" lang="en-US"/>
              <a:t> and </a:t>
            </a:r>
            <a:r>
              <a:rPr b="1" lang="en-US">
                <a:solidFill>
                  <a:srgbClr val="000000"/>
                </a:solidFill>
              </a:rPr>
              <a:t>calcium</a:t>
            </a:r>
            <a:r>
              <a:rPr b="0" lang="en-US"/>
              <a:t> absorbed as needed</a:t>
            </a:r>
            <a:endParaRPr b="0"/>
          </a:p>
          <a:p>
            <a:pPr indent="-228600" lvl="2" marL="1143000" rtl="0" algn="l">
              <a:lnSpc>
                <a:spcPct val="80000"/>
              </a:lnSpc>
              <a:spcBef>
                <a:spcPts val="0"/>
              </a:spcBef>
              <a:spcAft>
                <a:spcPts val="0"/>
              </a:spcAft>
              <a:buClr>
                <a:srgbClr val="000000"/>
              </a:buClr>
              <a:buSzPts val="2000"/>
              <a:buFont typeface="Arial"/>
              <a:buChar char="•"/>
            </a:pPr>
            <a:r>
              <a:rPr lang="en-US" sz="2000">
                <a:solidFill>
                  <a:srgbClr val="000000"/>
                </a:solidFill>
              </a:rPr>
              <a:t>iron absorption is stimulated by liver hormone </a:t>
            </a:r>
            <a:r>
              <a:rPr b="1" lang="en-US"/>
              <a:t>hepcidin</a:t>
            </a:r>
            <a:endParaRPr/>
          </a:p>
          <a:p>
            <a:pPr indent="-228600" lvl="2" marL="1143000" rtl="0" algn="l">
              <a:lnSpc>
                <a:spcPct val="80000"/>
              </a:lnSpc>
              <a:spcBef>
                <a:spcPts val="0"/>
              </a:spcBef>
              <a:spcAft>
                <a:spcPts val="0"/>
              </a:spcAft>
              <a:buClr>
                <a:srgbClr val="000000"/>
              </a:buClr>
              <a:buSzPts val="2000"/>
              <a:buFont typeface="Arial"/>
              <a:buChar char="•"/>
            </a:pPr>
            <a:r>
              <a:rPr lang="en-US" sz="2000">
                <a:solidFill>
                  <a:srgbClr val="000000"/>
                </a:solidFill>
              </a:rPr>
              <a:t>absorptive cells bind </a:t>
            </a:r>
            <a:r>
              <a:rPr b="1" lang="en-US"/>
              <a:t>ferrous ions (Fe</a:t>
            </a:r>
            <a:r>
              <a:rPr b="1" baseline="30000" lang="en-US"/>
              <a:t>2+</a:t>
            </a:r>
            <a:r>
              <a:rPr b="1" lang="en-US"/>
              <a:t>) </a:t>
            </a:r>
            <a:r>
              <a:rPr lang="en-US" sz="2000">
                <a:solidFill>
                  <a:srgbClr val="000000"/>
                </a:solidFill>
              </a:rPr>
              <a:t>and internalize by  active transport</a:t>
            </a:r>
            <a:endParaRPr/>
          </a:p>
          <a:p>
            <a:pPr indent="-228600" lvl="2" marL="1143000" rtl="0" algn="l">
              <a:lnSpc>
                <a:spcPct val="80000"/>
              </a:lnSpc>
              <a:spcBef>
                <a:spcPts val="0"/>
              </a:spcBef>
              <a:spcAft>
                <a:spcPts val="0"/>
              </a:spcAft>
              <a:buClr>
                <a:srgbClr val="000000"/>
              </a:buClr>
              <a:buSzPts val="2000"/>
              <a:buFont typeface="Arial"/>
              <a:buChar char="•"/>
            </a:pPr>
            <a:r>
              <a:rPr lang="en-US" sz="2000">
                <a:solidFill>
                  <a:srgbClr val="000000"/>
                </a:solidFill>
              </a:rPr>
              <a:t>unable to absorb ferric ions (Fe</a:t>
            </a:r>
            <a:r>
              <a:rPr baseline="30000" lang="en-US"/>
              <a:t>3+</a:t>
            </a:r>
            <a:r>
              <a:rPr lang="en-US" sz="2000">
                <a:solidFill>
                  <a:srgbClr val="000000"/>
                </a:solidFill>
              </a:rPr>
              <a:t>) but stomach acid reduces ferric ions to absorbable ferrous ions</a:t>
            </a:r>
            <a:endParaRPr/>
          </a:p>
          <a:p>
            <a:pPr indent="-228600" lvl="2" marL="1143000" rtl="0" algn="l">
              <a:lnSpc>
                <a:spcPct val="80000"/>
              </a:lnSpc>
              <a:spcBef>
                <a:spcPts val="0"/>
              </a:spcBef>
              <a:spcAft>
                <a:spcPts val="0"/>
              </a:spcAft>
              <a:buClr>
                <a:srgbClr val="000000"/>
              </a:buClr>
              <a:buSzPts val="2000"/>
              <a:buFont typeface="Arial"/>
              <a:buChar char="•"/>
            </a:pPr>
            <a:r>
              <a:rPr b="1" lang="en-US" sz="2000">
                <a:solidFill>
                  <a:srgbClr val="000000"/>
                </a:solidFill>
              </a:rPr>
              <a:t>transferrin</a:t>
            </a:r>
            <a:r>
              <a:rPr b="0" lang="en-US"/>
              <a:t> (extracellular protein) transports iron in blood to   bone marrow, muscle, and liver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3"/>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68" name="Google Shape;368;p33"/>
          <p:cNvSpPr txBox="1"/>
          <p:nvPr>
            <p:ph idx="4294967295" type="title"/>
          </p:nvPr>
        </p:nvSpPr>
        <p:spPr>
          <a:xfrm>
            <a:off x="-2819401" y="12700"/>
            <a:ext cx="9144002" cy="928688"/>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Calcium</a:t>
            </a:r>
            <a:endParaRPr/>
          </a:p>
        </p:txBody>
      </p:sp>
      <p:sp>
        <p:nvSpPr>
          <p:cNvPr id="369" name="Google Shape;369;p33"/>
          <p:cNvSpPr txBox="1"/>
          <p:nvPr>
            <p:ph idx="4294967295" type="body"/>
          </p:nvPr>
        </p:nvSpPr>
        <p:spPr>
          <a:xfrm>
            <a:off x="255587" y="854075"/>
            <a:ext cx="8615363" cy="6003925"/>
          </a:xfrm>
          <a:prstGeom prst="rect">
            <a:avLst/>
          </a:prstGeom>
          <a:noFill/>
          <a:ln>
            <a:noFill/>
          </a:ln>
        </p:spPr>
        <p:txBody>
          <a:bodyPr anchorCtr="0" anchor="t" bIns="45700" lIns="45700" spcFirstLastPara="1" rIns="45700" wrap="square" tIns="45700">
            <a:normAutofit/>
          </a:bodyPr>
          <a:lstStyle/>
          <a:p>
            <a:pPr indent="-342900" lvl="0" marL="342900" rtl="0" algn="l">
              <a:lnSpc>
                <a:spcPct val="80000"/>
              </a:lnSpc>
              <a:spcBef>
                <a:spcPts val="0"/>
              </a:spcBef>
              <a:spcAft>
                <a:spcPts val="0"/>
              </a:spcAft>
              <a:buClr>
                <a:srgbClr val="000000"/>
              </a:buClr>
              <a:buSzPts val="2400"/>
              <a:buFont typeface="Arial"/>
              <a:buChar char="•"/>
            </a:pPr>
            <a:r>
              <a:rPr lang="en-US">
                <a:solidFill>
                  <a:srgbClr val="000000"/>
                </a:solidFill>
              </a:rPr>
              <a:t>calcium is absorbed throughout the intestine by different mechanisms</a:t>
            </a:r>
            <a:endParaRPr/>
          </a:p>
          <a:p>
            <a:pPr indent="-285750" lvl="1" marL="742950" rtl="0" algn="l">
              <a:lnSpc>
                <a:spcPct val="80000"/>
              </a:lnSpc>
              <a:spcBef>
                <a:spcPts val="0"/>
              </a:spcBef>
              <a:spcAft>
                <a:spcPts val="0"/>
              </a:spcAft>
              <a:buClr>
                <a:srgbClr val="000000"/>
              </a:buClr>
              <a:buSzPts val="2000"/>
              <a:buFont typeface="Arial"/>
              <a:buChar char="–"/>
            </a:pPr>
            <a:r>
              <a:rPr b="1" lang="en-US" sz="2000">
                <a:solidFill>
                  <a:srgbClr val="000000"/>
                </a:solidFill>
              </a:rPr>
              <a:t>active transport in the duodenum</a:t>
            </a:r>
            <a:endParaRPr/>
          </a:p>
          <a:p>
            <a:pPr indent="-228600" lvl="2" marL="1143000" rtl="0" algn="l">
              <a:lnSpc>
                <a:spcPct val="80000"/>
              </a:lnSpc>
              <a:spcBef>
                <a:spcPts val="0"/>
              </a:spcBef>
              <a:spcAft>
                <a:spcPts val="0"/>
              </a:spcAft>
              <a:buClr>
                <a:srgbClr val="000000"/>
              </a:buClr>
              <a:buSzPts val="1800"/>
              <a:buFont typeface="Arial"/>
              <a:buChar char="•"/>
            </a:pPr>
            <a:r>
              <a:rPr lang="en-US" sz="1800">
                <a:solidFill>
                  <a:srgbClr val="000000"/>
                </a:solidFill>
              </a:rPr>
              <a:t>enters through calcium channels in apical cell membrane</a:t>
            </a:r>
            <a:endParaRPr/>
          </a:p>
          <a:p>
            <a:pPr indent="-228600" lvl="2" marL="1143000" rtl="0" algn="l">
              <a:lnSpc>
                <a:spcPct val="80000"/>
              </a:lnSpc>
              <a:spcBef>
                <a:spcPts val="0"/>
              </a:spcBef>
              <a:spcAft>
                <a:spcPts val="0"/>
              </a:spcAft>
              <a:buClr>
                <a:srgbClr val="000000"/>
              </a:buClr>
              <a:buSzPts val="1800"/>
              <a:buFont typeface="Arial"/>
              <a:buChar char="•"/>
            </a:pPr>
            <a:r>
              <a:rPr lang="en-US" sz="1800">
                <a:solidFill>
                  <a:srgbClr val="000000"/>
                </a:solidFill>
              </a:rPr>
              <a:t>binds to </a:t>
            </a:r>
            <a:r>
              <a:rPr b="1" lang="en-US"/>
              <a:t>calbindin</a:t>
            </a:r>
            <a:r>
              <a:rPr lang="en-US" sz="1800">
                <a:solidFill>
                  <a:srgbClr val="000000"/>
                </a:solidFill>
              </a:rPr>
              <a:t> protein so concentration gradient will continue             to favor calcium influx</a:t>
            </a:r>
            <a:endParaRPr/>
          </a:p>
          <a:p>
            <a:pPr indent="-228600" lvl="2" marL="1143000" rtl="0" algn="l">
              <a:lnSpc>
                <a:spcPct val="80000"/>
              </a:lnSpc>
              <a:spcBef>
                <a:spcPts val="0"/>
              </a:spcBef>
              <a:spcAft>
                <a:spcPts val="0"/>
              </a:spcAft>
              <a:buClr>
                <a:srgbClr val="000000"/>
              </a:buClr>
              <a:buSzPts val="1800"/>
              <a:buFont typeface="Arial"/>
              <a:buChar char="•"/>
            </a:pPr>
            <a:r>
              <a:rPr lang="en-US" sz="1800">
                <a:solidFill>
                  <a:srgbClr val="000000"/>
                </a:solidFill>
              </a:rPr>
              <a:t>actively transported out of base of cell into bloodstream by</a:t>
            </a:r>
            <a:r>
              <a:rPr b="1" lang="en-US"/>
              <a:t>           calcium-ATPase </a:t>
            </a:r>
            <a:r>
              <a:rPr lang="en-US" sz="1800">
                <a:solidFill>
                  <a:srgbClr val="000000"/>
                </a:solidFill>
              </a:rPr>
              <a:t>and </a:t>
            </a:r>
            <a:r>
              <a:rPr b="1" lang="en-US"/>
              <a:t>Na</a:t>
            </a:r>
            <a:r>
              <a:rPr b="1" baseline="30000" lang="en-US"/>
              <a:t>+</a:t>
            </a:r>
            <a:r>
              <a:rPr b="1" lang="en-US"/>
              <a:t>-Ca</a:t>
            </a:r>
            <a:r>
              <a:rPr b="1" baseline="30000" lang="en-US"/>
              <a:t>2+ </a:t>
            </a:r>
            <a:r>
              <a:rPr b="1" lang="en-US"/>
              <a:t>antiport</a:t>
            </a:r>
            <a:endParaRPr/>
          </a:p>
          <a:p>
            <a:pPr indent="-285750" lvl="1" marL="742950" rtl="0" algn="l">
              <a:lnSpc>
                <a:spcPct val="80000"/>
              </a:lnSpc>
              <a:spcBef>
                <a:spcPts val="0"/>
              </a:spcBef>
              <a:spcAft>
                <a:spcPts val="0"/>
              </a:spcAft>
              <a:buClr>
                <a:srgbClr val="000000"/>
              </a:buClr>
              <a:buSzPts val="2000"/>
              <a:buFont typeface="Arial"/>
              <a:buChar char="–"/>
            </a:pPr>
            <a:r>
              <a:rPr b="1" lang="en-US" sz="2000">
                <a:solidFill>
                  <a:srgbClr val="000000"/>
                </a:solidFill>
              </a:rPr>
              <a:t>diffusion between epithelial cells in jejunum and ileum</a:t>
            </a:r>
            <a:endParaRPr/>
          </a:p>
          <a:p>
            <a:pPr indent="-158750" lvl="1" marL="742950" rtl="0" algn="l">
              <a:lnSpc>
                <a:spcPct val="80000"/>
              </a:lnSpc>
              <a:spcBef>
                <a:spcPts val="0"/>
              </a:spcBef>
              <a:spcAft>
                <a:spcPts val="0"/>
              </a:spcAft>
              <a:buClr>
                <a:srgbClr val="000000"/>
              </a:buClr>
              <a:buSzPts val="2000"/>
              <a:buFont typeface="Arial"/>
              <a:buNone/>
            </a:pPr>
            <a:r>
              <a:t/>
            </a:r>
            <a:endParaRPr b="1" sz="2000">
              <a:solidFill>
                <a:srgbClr val="000000"/>
              </a:solidFill>
            </a:endParaRPr>
          </a:p>
          <a:p>
            <a:pPr indent="-342900" lvl="0" marL="342900" rtl="0" algn="l">
              <a:lnSpc>
                <a:spcPct val="80000"/>
              </a:lnSpc>
              <a:spcBef>
                <a:spcPts val="500"/>
              </a:spcBef>
              <a:spcAft>
                <a:spcPts val="0"/>
              </a:spcAft>
              <a:buClr>
                <a:srgbClr val="000000"/>
              </a:buClr>
              <a:buSzPts val="2400"/>
              <a:buFont typeface="Arial"/>
              <a:buChar char="•"/>
            </a:pPr>
            <a:r>
              <a:rPr b="1" lang="en-US">
                <a:solidFill>
                  <a:srgbClr val="000000"/>
                </a:solidFill>
              </a:rPr>
              <a:t>parathyroid hormone </a:t>
            </a:r>
            <a:r>
              <a:rPr b="0" lang="en-US"/>
              <a:t>– secreted in response to a drop in blood calcium levels </a:t>
            </a:r>
            <a:endParaRPr b="0"/>
          </a:p>
          <a:p>
            <a:pPr indent="-285750" lvl="1" marL="742950" rtl="0" algn="l">
              <a:lnSpc>
                <a:spcPct val="80000"/>
              </a:lnSpc>
              <a:spcBef>
                <a:spcPts val="0"/>
              </a:spcBef>
              <a:spcAft>
                <a:spcPts val="0"/>
              </a:spcAft>
              <a:buClr>
                <a:srgbClr val="000000"/>
              </a:buClr>
              <a:buSzPts val="2000"/>
              <a:buFont typeface="Arial"/>
              <a:buChar char="–"/>
            </a:pPr>
            <a:r>
              <a:rPr lang="en-US" sz="2000">
                <a:solidFill>
                  <a:srgbClr val="000000"/>
                </a:solidFill>
              </a:rPr>
              <a:t>stimulates kidney to synthesize </a:t>
            </a:r>
            <a:r>
              <a:rPr b="1" lang="en-US"/>
              <a:t>vitamin D </a:t>
            </a:r>
            <a:r>
              <a:rPr lang="en-US" sz="2000">
                <a:solidFill>
                  <a:srgbClr val="000000"/>
                </a:solidFill>
              </a:rPr>
              <a:t>from precursors made by epidermis and liver</a:t>
            </a:r>
            <a:endParaRPr/>
          </a:p>
          <a:p>
            <a:pPr indent="-285750" lvl="1" marL="742950" rtl="0" algn="l">
              <a:lnSpc>
                <a:spcPct val="80000"/>
              </a:lnSpc>
              <a:spcBef>
                <a:spcPts val="0"/>
              </a:spcBef>
              <a:spcAft>
                <a:spcPts val="0"/>
              </a:spcAft>
              <a:buClr>
                <a:srgbClr val="000000"/>
              </a:buClr>
              <a:buSzPts val="2000"/>
              <a:buFont typeface="Arial"/>
              <a:buChar char="–"/>
            </a:pPr>
            <a:r>
              <a:rPr lang="en-US" sz="2000">
                <a:solidFill>
                  <a:srgbClr val="000000"/>
                </a:solidFill>
              </a:rPr>
              <a:t>vitamin D affects the absorptive cells of the duodenum in three ways:</a:t>
            </a:r>
            <a:endParaRPr/>
          </a:p>
          <a:p>
            <a:pPr indent="-228600" lvl="2" marL="1143000" rtl="0" algn="l">
              <a:lnSpc>
                <a:spcPct val="80000"/>
              </a:lnSpc>
              <a:spcBef>
                <a:spcPts val="0"/>
              </a:spcBef>
              <a:spcAft>
                <a:spcPts val="0"/>
              </a:spcAft>
              <a:buClr>
                <a:srgbClr val="000000"/>
              </a:buClr>
              <a:buSzPts val="1800"/>
              <a:buFont typeface="Arial"/>
              <a:buChar char="•"/>
            </a:pPr>
            <a:r>
              <a:rPr lang="en-US" sz="1800">
                <a:solidFill>
                  <a:srgbClr val="000000"/>
                </a:solidFill>
              </a:rPr>
              <a:t>increases number of calcium channels in apical membrane</a:t>
            </a:r>
            <a:endParaRPr/>
          </a:p>
          <a:p>
            <a:pPr indent="-228600" lvl="2" marL="1143000" rtl="0" algn="l">
              <a:lnSpc>
                <a:spcPct val="80000"/>
              </a:lnSpc>
              <a:spcBef>
                <a:spcPts val="0"/>
              </a:spcBef>
              <a:spcAft>
                <a:spcPts val="0"/>
              </a:spcAft>
              <a:buClr>
                <a:srgbClr val="000000"/>
              </a:buClr>
              <a:buSzPts val="1800"/>
              <a:buFont typeface="Arial"/>
              <a:buChar char="•"/>
            </a:pPr>
            <a:r>
              <a:rPr lang="en-US" sz="1800">
                <a:solidFill>
                  <a:srgbClr val="000000"/>
                </a:solidFill>
              </a:rPr>
              <a:t>increases the amount of calbindin in the cytoplasm</a:t>
            </a:r>
            <a:endParaRPr/>
          </a:p>
          <a:p>
            <a:pPr indent="-228600" lvl="2" marL="1143000" rtl="0" algn="l">
              <a:lnSpc>
                <a:spcPct val="80000"/>
              </a:lnSpc>
              <a:spcBef>
                <a:spcPts val="0"/>
              </a:spcBef>
              <a:spcAft>
                <a:spcPts val="0"/>
              </a:spcAft>
              <a:buClr>
                <a:srgbClr val="000000"/>
              </a:buClr>
              <a:buSzPts val="1800"/>
              <a:buFont typeface="Arial"/>
              <a:buChar char="•"/>
            </a:pPr>
            <a:r>
              <a:rPr lang="en-US" sz="1800">
                <a:solidFill>
                  <a:srgbClr val="000000"/>
                </a:solidFill>
              </a:rPr>
              <a:t>increase the number of calcium-ATPase pumps at basal membrane</a:t>
            </a:r>
            <a:endParaRPr/>
          </a:p>
          <a:p>
            <a:pPr indent="-285750" lvl="1" marL="742950" rtl="0" algn="l">
              <a:lnSpc>
                <a:spcPct val="80000"/>
              </a:lnSpc>
              <a:spcBef>
                <a:spcPts val="0"/>
              </a:spcBef>
              <a:spcAft>
                <a:spcPts val="0"/>
              </a:spcAft>
              <a:buClr>
                <a:srgbClr val="000000"/>
              </a:buClr>
              <a:buSzPts val="2000"/>
              <a:buFont typeface="Arial"/>
              <a:buChar char="–"/>
            </a:pPr>
            <a:r>
              <a:rPr lang="en-US" sz="2000">
                <a:solidFill>
                  <a:srgbClr val="000000"/>
                </a:solidFill>
              </a:rPr>
              <a:t>parathyroid hormone increases the level of calcium in the blood</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4"/>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75" name="Google Shape;375;p34"/>
          <p:cNvSpPr txBox="1"/>
          <p:nvPr>
            <p:ph idx="4294967295" type="title"/>
          </p:nvPr>
        </p:nvSpPr>
        <p:spPr>
          <a:xfrm>
            <a:off x="-1" y="0"/>
            <a:ext cx="9144002" cy="95885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Water Balance</a:t>
            </a:r>
            <a:endParaRPr/>
          </a:p>
        </p:txBody>
      </p:sp>
      <p:sp>
        <p:nvSpPr>
          <p:cNvPr id="376" name="Google Shape;376;p34"/>
          <p:cNvSpPr txBox="1"/>
          <p:nvPr>
            <p:ph idx="4294967295" type="body"/>
          </p:nvPr>
        </p:nvSpPr>
        <p:spPr>
          <a:xfrm>
            <a:off x="419100" y="914400"/>
            <a:ext cx="8485188" cy="5943600"/>
          </a:xfrm>
          <a:prstGeom prst="rect">
            <a:avLst/>
          </a:prstGeom>
          <a:noFill/>
          <a:ln>
            <a:noFill/>
          </a:ln>
        </p:spPr>
        <p:txBody>
          <a:bodyPr anchorCtr="0" anchor="t" bIns="45700" lIns="45700" spcFirstLastPara="1" rIns="45700" wrap="square" tIns="45700">
            <a:normAutofit/>
          </a:bodyPr>
          <a:lstStyle/>
          <a:p>
            <a:pPr indent="-158750" lvl="1" marL="742950" rtl="0" algn="l">
              <a:lnSpc>
                <a:spcPct val="100000"/>
              </a:lnSpc>
              <a:spcBef>
                <a:spcPts val="0"/>
              </a:spcBef>
              <a:spcAft>
                <a:spcPts val="0"/>
              </a:spcAft>
              <a:buClr>
                <a:srgbClr val="000000"/>
              </a:buClr>
              <a:buSzPts val="2000"/>
              <a:buFont typeface="Arial"/>
              <a:buNone/>
            </a:pPr>
            <a:r>
              <a:t/>
            </a:r>
            <a:endParaRPr sz="2000">
              <a:solidFill>
                <a:srgbClr val="000000"/>
              </a:solidFill>
            </a:endParaRPr>
          </a:p>
          <a:p>
            <a:pPr indent="-342900" lvl="0" marL="342900" rtl="0" algn="l">
              <a:lnSpc>
                <a:spcPct val="100000"/>
              </a:lnSpc>
              <a:spcBef>
                <a:spcPts val="500"/>
              </a:spcBef>
              <a:spcAft>
                <a:spcPts val="0"/>
              </a:spcAft>
              <a:buClr>
                <a:srgbClr val="000000"/>
              </a:buClr>
              <a:buSzPts val="2400"/>
              <a:buFont typeface="Arial"/>
              <a:buChar char="•"/>
            </a:pPr>
            <a:r>
              <a:rPr lang="en-US">
                <a:solidFill>
                  <a:srgbClr val="000000"/>
                </a:solidFill>
              </a:rPr>
              <a:t>water is absorbed by osmosis following the absorption of salts and organic nutrients</a:t>
            </a:r>
            <a:endParaRPr/>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diarrhea</a:t>
            </a:r>
            <a:r>
              <a:rPr b="0" lang="en-US"/>
              <a:t> - occurs when large intestine absorbs too little water </a:t>
            </a:r>
            <a:endParaRPr b="0"/>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feces pass through too quickly if intestine is irritated</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feces contains high concentrations of a solute (lactose)</a:t>
            </a:r>
            <a:endParaRPr/>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constipation</a:t>
            </a:r>
            <a:r>
              <a:rPr b="0" lang="en-US"/>
              <a:t> – occurs when fecal movement is slow, too much water gets reabsorbed, and feces becomes hardened</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5"/>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82" name="Google Shape;382;p35"/>
          <p:cNvSpPr txBox="1"/>
          <p:nvPr>
            <p:ph idx="4294967295" type="title"/>
          </p:nvPr>
        </p:nvSpPr>
        <p:spPr>
          <a:xfrm>
            <a:off x="-1" y="0"/>
            <a:ext cx="9144002" cy="95885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Anatomy of Large Intestine</a:t>
            </a:r>
            <a:endParaRPr/>
          </a:p>
        </p:txBody>
      </p:sp>
      <p:pic>
        <p:nvPicPr>
          <p:cNvPr descr="Screen Shot 2020-09-11 at 10.57.06.png" id="383" name="Google Shape;383;p35"/>
          <p:cNvPicPr preferRelativeResize="0"/>
          <p:nvPr/>
        </p:nvPicPr>
        <p:blipFill rotWithShape="1">
          <a:blip r:embed="rId3">
            <a:alphaModFix/>
          </a:blip>
          <a:srcRect b="0" l="0" r="0" t="0"/>
          <a:stretch/>
        </p:blipFill>
        <p:spPr>
          <a:xfrm>
            <a:off x="1574800" y="966539"/>
            <a:ext cx="5994400" cy="5803901"/>
          </a:xfrm>
          <a:prstGeom prst="rect">
            <a:avLst/>
          </a:prstGeom>
          <a:noFill/>
          <a:ln>
            <a:noFill/>
          </a:ln>
        </p:spPr>
      </p:pic>
      <p:sp>
        <p:nvSpPr>
          <p:cNvPr id="384" name="Google Shape;384;p35"/>
          <p:cNvSpPr txBox="1"/>
          <p:nvPr/>
        </p:nvSpPr>
        <p:spPr>
          <a:xfrm>
            <a:off x="1403491" y="876765"/>
            <a:ext cx="6337019" cy="320039"/>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Copyright © The McGraw-Hill Companies, Inc. Permission required for reproduction or display.</a:t>
            </a:r>
            <a:endParaRPr/>
          </a:p>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                                              Figure from: Saladin, Anatomy &amp; Physiology, McGraw Hill, 2018</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6"/>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90" name="Google Shape;390;p36"/>
          <p:cNvSpPr txBox="1"/>
          <p:nvPr>
            <p:ph idx="4294967295" type="title"/>
          </p:nvPr>
        </p:nvSpPr>
        <p:spPr>
          <a:xfrm>
            <a:off x="-1" y="0"/>
            <a:ext cx="9144002" cy="1019175"/>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000"/>
              <a:buFont typeface="Arial"/>
              <a:buNone/>
            </a:pPr>
            <a:r>
              <a:rPr b="1" lang="en-US" sz="4000"/>
              <a:t>Gross Anatomy of Large Intestine</a:t>
            </a:r>
            <a:endParaRPr/>
          </a:p>
        </p:txBody>
      </p:sp>
      <p:sp>
        <p:nvSpPr>
          <p:cNvPr id="391" name="Google Shape;391;p36"/>
          <p:cNvSpPr txBox="1"/>
          <p:nvPr>
            <p:ph idx="4294967295" type="body"/>
          </p:nvPr>
        </p:nvSpPr>
        <p:spPr>
          <a:xfrm>
            <a:off x="360362" y="457200"/>
            <a:ext cx="8423276" cy="5943600"/>
          </a:xfrm>
          <a:prstGeom prst="rect">
            <a:avLst/>
          </a:prstGeom>
          <a:noFill/>
          <a:ln>
            <a:noFill/>
          </a:ln>
        </p:spPr>
        <p:txBody>
          <a:bodyPr anchorCtr="0" anchor="t" bIns="45700" lIns="45700" spcFirstLastPara="1" rIns="45700" wrap="square" tIns="45700">
            <a:normAutofit/>
          </a:bodyPr>
          <a:lstStyle/>
          <a:p>
            <a:pPr indent="-133350" lvl="1" marL="742950" rtl="0" algn="l">
              <a:lnSpc>
                <a:spcPct val="80000"/>
              </a:lnSpc>
              <a:spcBef>
                <a:spcPts val="0"/>
              </a:spcBef>
              <a:spcAft>
                <a:spcPts val="0"/>
              </a:spcAft>
              <a:buClr>
                <a:srgbClr val="000000"/>
              </a:buClr>
              <a:buSzPts val="2400"/>
              <a:buFont typeface="Arial"/>
              <a:buNone/>
            </a:pPr>
            <a:r>
              <a:t/>
            </a:r>
            <a:endParaRPr>
              <a:solidFill>
                <a:srgbClr val="000000"/>
              </a:solidFill>
            </a:endParaRPr>
          </a:p>
          <a:p>
            <a:pPr indent="-133350" lvl="1" marL="742950" rtl="0" algn="l">
              <a:lnSpc>
                <a:spcPct val="80000"/>
              </a:lnSpc>
              <a:spcBef>
                <a:spcPts val="0"/>
              </a:spcBef>
              <a:spcAft>
                <a:spcPts val="0"/>
              </a:spcAft>
              <a:buClr>
                <a:srgbClr val="000000"/>
              </a:buClr>
              <a:buSzPts val="2400"/>
              <a:buFont typeface="Arial"/>
              <a:buNone/>
            </a:pPr>
            <a:r>
              <a:t/>
            </a:r>
            <a:endParaRPr>
              <a:solidFill>
                <a:srgbClr val="000000"/>
              </a:solidFill>
            </a:endParaRPr>
          </a:p>
          <a:p>
            <a:pPr indent="-133350" lvl="1" marL="742950" rtl="0" algn="l">
              <a:lnSpc>
                <a:spcPct val="80000"/>
              </a:lnSpc>
              <a:spcBef>
                <a:spcPts val="0"/>
              </a:spcBef>
              <a:spcAft>
                <a:spcPts val="0"/>
              </a:spcAft>
              <a:buClr>
                <a:srgbClr val="000000"/>
              </a:buClr>
              <a:buSzPts val="2400"/>
              <a:buFont typeface="Arial"/>
              <a:buNone/>
            </a:pPr>
            <a:r>
              <a:t/>
            </a:r>
            <a:endParaRPr>
              <a:solidFill>
                <a:srgbClr val="000000"/>
              </a:solidFill>
            </a:endParaRPr>
          </a:p>
          <a:p>
            <a:pPr indent="-342900" lvl="0" marL="342900" rtl="0" algn="l">
              <a:lnSpc>
                <a:spcPct val="120000"/>
              </a:lnSpc>
              <a:spcBef>
                <a:spcPts val="500"/>
              </a:spcBef>
              <a:spcAft>
                <a:spcPts val="0"/>
              </a:spcAft>
              <a:buClr>
                <a:srgbClr val="000000"/>
              </a:buClr>
              <a:buSzPts val="2400"/>
              <a:buFont typeface="Arial"/>
              <a:buChar char="•"/>
            </a:pPr>
            <a:r>
              <a:rPr b="1" lang="en-US">
                <a:solidFill>
                  <a:srgbClr val="000000"/>
                </a:solidFill>
              </a:rPr>
              <a:t>large intestine</a:t>
            </a:r>
            <a:endParaRPr/>
          </a:p>
          <a:p>
            <a:pPr indent="-285750" lvl="1" marL="742950" rtl="0" algn="l">
              <a:lnSpc>
                <a:spcPct val="120000"/>
              </a:lnSpc>
              <a:spcBef>
                <a:spcPts val="0"/>
              </a:spcBef>
              <a:spcAft>
                <a:spcPts val="0"/>
              </a:spcAft>
              <a:buClr>
                <a:srgbClr val="000000"/>
              </a:buClr>
              <a:buSzPts val="2400"/>
              <a:buFont typeface="Arial"/>
              <a:buChar char="–"/>
            </a:pPr>
            <a:r>
              <a:rPr lang="en-US">
                <a:solidFill>
                  <a:srgbClr val="000000"/>
                </a:solidFill>
              </a:rPr>
              <a:t>measures 1.5 m (5 ft) long and 6.5 cm (2.5 in) in diameter in cadaver</a:t>
            </a:r>
            <a:endParaRPr/>
          </a:p>
          <a:p>
            <a:pPr indent="-285750" lvl="1" marL="742950" rtl="0" algn="l">
              <a:lnSpc>
                <a:spcPct val="120000"/>
              </a:lnSpc>
              <a:spcBef>
                <a:spcPts val="0"/>
              </a:spcBef>
              <a:spcAft>
                <a:spcPts val="0"/>
              </a:spcAft>
              <a:buClr>
                <a:srgbClr val="000000"/>
              </a:buClr>
              <a:buSzPts val="2400"/>
              <a:buFont typeface="Arial"/>
              <a:buChar char="–"/>
            </a:pPr>
            <a:r>
              <a:rPr lang="en-US">
                <a:solidFill>
                  <a:srgbClr val="000000"/>
                </a:solidFill>
              </a:rPr>
              <a:t> </a:t>
            </a:r>
            <a:r>
              <a:rPr b="1" lang="en-US"/>
              <a:t>cecum </a:t>
            </a:r>
            <a:r>
              <a:rPr lang="en-US">
                <a:solidFill>
                  <a:srgbClr val="000000"/>
                </a:solidFill>
              </a:rPr>
              <a:t>inferior to ileocecal valve </a:t>
            </a:r>
            <a:endParaRPr/>
          </a:p>
          <a:p>
            <a:pPr indent="-285750" lvl="1" marL="742950" rtl="0" algn="l">
              <a:lnSpc>
                <a:spcPct val="120000"/>
              </a:lnSpc>
              <a:spcBef>
                <a:spcPts val="0"/>
              </a:spcBef>
              <a:spcAft>
                <a:spcPts val="0"/>
              </a:spcAft>
              <a:buClr>
                <a:srgbClr val="000000"/>
              </a:buClr>
              <a:buSzPts val="2400"/>
              <a:buFont typeface="Arial"/>
              <a:buChar char="–"/>
            </a:pPr>
            <a:r>
              <a:rPr b="1" lang="en-US">
                <a:solidFill>
                  <a:srgbClr val="000000"/>
                </a:solidFill>
              </a:rPr>
              <a:t>appendix</a:t>
            </a:r>
            <a:r>
              <a:rPr b="0" lang="en-US"/>
              <a:t> attached to the lower end of the cecum</a:t>
            </a:r>
            <a:endParaRPr b="0" sz="1800"/>
          </a:p>
          <a:p>
            <a:pPr indent="-285750" lvl="1" marL="742950" rtl="0" algn="l">
              <a:lnSpc>
                <a:spcPct val="120000"/>
              </a:lnSpc>
              <a:spcBef>
                <a:spcPts val="0"/>
              </a:spcBef>
              <a:spcAft>
                <a:spcPts val="0"/>
              </a:spcAft>
              <a:buClr>
                <a:srgbClr val="000000"/>
              </a:buClr>
              <a:buSzPts val="2400"/>
              <a:buFont typeface="Arial"/>
              <a:buChar char="–"/>
            </a:pPr>
            <a:r>
              <a:rPr b="1" lang="en-US">
                <a:solidFill>
                  <a:srgbClr val="000000"/>
                </a:solidFill>
              </a:rPr>
              <a:t>ascending colon</a:t>
            </a:r>
            <a:r>
              <a:rPr b="0" lang="en-US"/>
              <a:t>, </a:t>
            </a:r>
            <a:r>
              <a:rPr b="1" lang="en-US">
                <a:solidFill>
                  <a:srgbClr val="000000"/>
                </a:solidFill>
              </a:rPr>
              <a:t>right colic (hepatic) flexure</a:t>
            </a:r>
            <a:r>
              <a:rPr b="0" lang="en-US"/>
              <a:t>, </a:t>
            </a:r>
            <a:r>
              <a:rPr b="1" lang="en-US">
                <a:solidFill>
                  <a:srgbClr val="000000"/>
                </a:solidFill>
              </a:rPr>
              <a:t>transverse colon</a:t>
            </a:r>
            <a:r>
              <a:rPr b="0" lang="en-US"/>
              <a:t>, </a:t>
            </a:r>
            <a:r>
              <a:rPr b="1" lang="en-US">
                <a:solidFill>
                  <a:srgbClr val="000000"/>
                </a:solidFill>
              </a:rPr>
              <a:t>left colic (splenic) flexure</a:t>
            </a:r>
            <a:r>
              <a:rPr b="0" lang="en-US"/>
              <a:t>, and </a:t>
            </a:r>
            <a:r>
              <a:rPr b="1" lang="en-US">
                <a:solidFill>
                  <a:srgbClr val="000000"/>
                </a:solidFill>
              </a:rPr>
              <a:t>descending colon </a:t>
            </a:r>
            <a:r>
              <a:rPr b="0" lang="en-US"/>
              <a:t>frame the small intestine</a:t>
            </a:r>
            <a:endParaRPr b="0"/>
          </a:p>
          <a:p>
            <a:pPr indent="-285750" lvl="1" marL="742950" rtl="0" algn="l">
              <a:lnSpc>
                <a:spcPct val="120000"/>
              </a:lnSpc>
              <a:spcBef>
                <a:spcPts val="0"/>
              </a:spcBef>
              <a:spcAft>
                <a:spcPts val="0"/>
              </a:spcAft>
              <a:buClr>
                <a:srgbClr val="000000"/>
              </a:buClr>
              <a:buSzPts val="2400"/>
              <a:buFont typeface="Arial"/>
              <a:buChar char="–"/>
            </a:pPr>
            <a:r>
              <a:rPr b="1" lang="en-US">
                <a:solidFill>
                  <a:srgbClr val="000000"/>
                </a:solidFill>
              </a:rPr>
              <a:t>sigmoid colon </a:t>
            </a:r>
            <a:r>
              <a:rPr b="0" lang="en-US"/>
              <a:t>is S-shaped portion leading down into pelvis</a:t>
            </a:r>
            <a:endParaRPr b="0"/>
          </a:p>
          <a:p>
            <a:pPr indent="-285750" lvl="1" marL="742950" rtl="0" algn="l">
              <a:lnSpc>
                <a:spcPct val="80000"/>
              </a:lnSpc>
              <a:spcBef>
                <a:spcPts val="0"/>
              </a:spcBef>
              <a:spcAft>
                <a:spcPts val="0"/>
              </a:spcAft>
              <a:buClr>
                <a:srgbClr val="000000"/>
              </a:buClr>
              <a:buSzPts val="2400"/>
              <a:buFont typeface="Arial"/>
              <a:buChar char="–"/>
            </a:pPr>
            <a:r>
              <a:rPr b="1" lang="en-US">
                <a:solidFill>
                  <a:srgbClr val="000000"/>
                </a:solidFill>
              </a:rPr>
              <a:t>rectum </a:t>
            </a:r>
            <a:r>
              <a:rPr b="0" lang="en-US"/>
              <a:t>- portion ending at anal canal</a:t>
            </a:r>
            <a:endParaRPr b="0"/>
          </a:p>
          <a:p>
            <a:pPr indent="-285750" lvl="1" marL="742950" rtl="0" algn="l">
              <a:lnSpc>
                <a:spcPct val="80000"/>
              </a:lnSpc>
              <a:spcBef>
                <a:spcPts val="0"/>
              </a:spcBef>
              <a:spcAft>
                <a:spcPts val="0"/>
              </a:spcAft>
              <a:buClr>
                <a:srgbClr val="000000"/>
              </a:buClr>
              <a:buSzPts val="2400"/>
              <a:buFont typeface="Arial"/>
              <a:buChar char="–"/>
            </a:pPr>
            <a:r>
              <a:rPr b="1" lang="en-US">
                <a:solidFill>
                  <a:srgbClr val="000000"/>
                </a:solidFill>
              </a:rPr>
              <a:t>anal canal </a:t>
            </a:r>
            <a:r>
              <a:rPr b="0" lang="en-US"/>
              <a:t>– final 3 cm of the large intestine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7"/>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97" name="Google Shape;397;p37"/>
          <p:cNvSpPr txBox="1"/>
          <p:nvPr>
            <p:ph idx="4294967295" type="title"/>
          </p:nvPr>
        </p:nvSpPr>
        <p:spPr>
          <a:xfrm>
            <a:off x="228600" y="47625"/>
            <a:ext cx="8686800" cy="7620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Anatomy of Anal Canal</a:t>
            </a:r>
            <a:endParaRPr/>
          </a:p>
        </p:txBody>
      </p:sp>
      <p:pic>
        <p:nvPicPr>
          <p:cNvPr descr="sal25693_25_31b" id="398" name="Google Shape;398;p37"/>
          <p:cNvPicPr preferRelativeResize="0"/>
          <p:nvPr/>
        </p:nvPicPr>
        <p:blipFill rotWithShape="1">
          <a:blip r:embed="rId3">
            <a:alphaModFix/>
          </a:blip>
          <a:srcRect b="0" l="0" r="0" t="0"/>
          <a:stretch/>
        </p:blipFill>
        <p:spPr>
          <a:xfrm>
            <a:off x="1485900" y="1009650"/>
            <a:ext cx="4795838" cy="4887913"/>
          </a:xfrm>
          <a:prstGeom prst="rect">
            <a:avLst/>
          </a:prstGeom>
          <a:noFill/>
          <a:ln>
            <a:noFill/>
          </a:ln>
        </p:spPr>
      </p:pic>
      <p:sp>
        <p:nvSpPr>
          <p:cNvPr id="399" name="Google Shape;399;p37"/>
          <p:cNvSpPr txBox="1"/>
          <p:nvPr/>
        </p:nvSpPr>
        <p:spPr>
          <a:xfrm>
            <a:off x="6410325" y="1876425"/>
            <a:ext cx="1040694"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Rectal valve</a:t>
            </a:r>
            <a:endParaRPr/>
          </a:p>
        </p:txBody>
      </p:sp>
      <p:sp>
        <p:nvSpPr>
          <p:cNvPr id="400" name="Google Shape;400;p37"/>
          <p:cNvSpPr txBox="1"/>
          <p:nvPr/>
        </p:nvSpPr>
        <p:spPr>
          <a:xfrm>
            <a:off x="3681412" y="1430337"/>
            <a:ext cx="664779"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Rectum</a:t>
            </a:r>
            <a:endParaRPr/>
          </a:p>
        </p:txBody>
      </p:sp>
      <p:sp>
        <p:nvSpPr>
          <p:cNvPr id="401" name="Google Shape;401;p37"/>
          <p:cNvSpPr txBox="1"/>
          <p:nvPr/>
        </p:nvSpPr>
        <p:spPr>
          <a:xfrm>
            <a:off x="6410325" y="2838450"/>
            <a:ext cx="902048"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Anal canal</a:t>
            </a:r>
            <a:endParaRPr/>
          </a:p>
        </p:txBody>
      </p:sp>
      <p:sp>
        <p:nvSpPr>
          <p:cNvPr id="402" name="Google Shape;402;p37"/>
          <p:cNvSpPr txBox="1"/>
          <p:nvPr/>
        </p:nvSpPr>
        <p:spPr>
          <a:xfrm>
            <a:off x="3778250" y="5865812"/>
            <a:ext cx="1178471"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Anal columns</a:t>
            </a:r>
            <a:endParaRPr/>
          </a:p>
        </p:txBody>
      </p:sp>
      <p:sp>
        <p:nvSpPr>
          <p:cNvPr id="403" name="Google Shape;403;p37"/>
          <p:cNvSpPr txBox="1"/>
          <p:nvPr/>
        </p:nvSpPr>
        <p:spPr>
          <a:xfrm>
            <a:off x="3086100" y="6180137"/>
            <a:ext cx="1109539"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Anal sinuses</a:t>
            </a:r>
            <a:endParaRPr/>
          </a:p>
        </p:txBody>
      </p:sp>
      <p:sp>
        <p:nvSpPr>
          <p:cNvPr id="404" name="Google Shape;404;p37"/>
          <p:cNvSpPr txBox="1"/>
          <p:nvPr/>
        </p:nvSpPr>
        <p:spPr>
          <a:xfrm>
            <a:off x="3017837" y="5861050"/>
            <a:ext cx="457201"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Anus</a:t>
            </a:r>
            <a:endParaRPr/>
          </a:p>
        </p:txBody>
      </p:sp>
      <p:cxnSp>
        <p:nvCxnSpPr>
          <p:cNvPr id="405" name="Google Shape;405;p37"/>
          <p:cNvCxnSpPr/>
          <p:nvPr/>
        </p:nvCxnSpPr>
        <p:spPr>
          <a:xfrm>
            <a:off x="4367212" y="2001837"/>
            <a:ext cx="2009776" cy="1589"/>
          </a:xfrm>
          <a:prstGeom prst="straightConnector1">
            <a:avLst/>
          </a:prstGeom>
          <a:noFill/>
          <a:ln cap="flat" cmpd="sng" w="25400">
            <a:solidFill>
              <a:srgbClr val="FFFFFF"/>
            </a:solidFill>
            <a:prstDash val="solid"/>
            <a:round/>
            <a:headEnd len="sm" w="sm" type="none"/>
            <a:tailEnd len="sm" w="sm" type="none"/>
          </a:ln>
        </p:spPr>
      </p:cxnSp>
      <p:cxnSp>
        <p:nvCxnSpPr>
          <p:cNvPr id="406" name="Google Shape;406;p37"/>
          <p:cNvCxnSpPr/>
          <p:nvPr/>
        </p:nvCxnSpPr>
        <p:spPr>
          <a:xfrm flipH="1">
            <a:off x="4551362" y="4056062"/>
            <a:ext cx="1825626" cy="1"/>
          </a:xfrm>
          <a:prstGeom prst="straightConnector1">
            <a:avLst/>
          </a:prstGeom>
          <a:noFill/>
          <a:ln cap="flat" cmpd="sng" w="25400">
            <a:solidFill>
              <a:srgbClr val="FFFFFF"/>
            </a:solidFill>
            <a:prstDash val="solid"/>
            <a:round/>
            <a:headEnd len="sm" w="sm" type="none"/>
            <a:tailEnd len="sm" w="sm" type="none"/>
          </a:ln>
        </p:spPr>
      </p:cxnSp>
      <p:cxnSp>
        <p:nvCxnSpPr>
          <p:cNvPr id="407" name="Google Shape;407;p37"/>
          <p:cNvCxnSpPr/>
          <p:nvPr/>
        </p:nvCxnSpPr>
        <p:spPr>
          <a:xfrm flipH="1">
            <a:off x="5508624" y="3370262"/>
            <a:ext cx="868364" cy="1589"/>
          </a:xfrm>
          <a:prstGeom prst="straightConnector1">
            <a:avLst/>
          </a:prstGeom>
          <a:noFill/>
          <a:ln cap="flat" cmpd="sng" w="25400">
            <a:solidFill>
              <a:srgbClr val="FFFFFF"/>
            </a:solidFill>
            <a:prstDash val="solid"/>
            <a:round/>
            <a:headEnd len="sm" w="sm" type="none"/>
            <a:tailEnd len="sm" w="sm" type="none"/>
          </a:ln>
        </p:spPr>
      </p:cxnSp>
      <p:cxnSp>
        <p:nvCxnSpPr>
          <p:cNvPr id="408" name="Google Shape;408;p37"/>
          <p:cNvCxnSpPr/>
          <p:nvPr/>
        </p:nvCxnSpPr>
        <p:spPr>
          <a:xfrm flipH="1">
            <a:off x="4764087" y="4567237"/>
            <a:ext cx="1612901" cy="1589"/>
          </a:xfrm>
          <a:prstGeom prst="straightConnector1">
            <a:avLst/>
          </a:prstGeom>
          <a:noFill/>
          <a:ln cap="flat" cmpd="sng" w="25400">
            <a:solidFill>
              <a:srgbClr val="FFFFFF"/>
            </a:solidFill>
            <a:prstDash val="solid"/>
            <a:round/>
            <a:headEnd len="sm" w="sm" type="none"/>
            <a:tailEnd len="sm" w="sm" type="none"/>
          </a:ln>
        </p:spPr>
      </p:cxnSp>
      <p:cxnSp>
        <p:nvCxnSpPr>
          <p:cNvPr id="409" name="Google Shape;409;p37"/>
          <p:cNvCxnSpPr/>
          <p:nvPr/>
        </p:nvCxnSpPr>
        <p:spPr>
          <a:xfrm flipH="1">
            <a:off x="5102225" y="5224462"/>
            <a:ext cx="1274763" cy="1588"/>
          </a:xfrm>
          <a:prstGeom prst="straightConnector1">
            <a:avLst/>
          </a:prstGeom>
          <a:noFill/>
          <a:ln cap="flat" cmpd="sng" w="25400">
            <a:solidFill>
              <a:srgbClr val="FFFFFF"/>
            </a:solidFill>
            <a:prstDash val="solid"/>
            <a:round/>
            <a:headEnd len="sm" w="sm" type="none"/>
            <a:tailEnd len="sm" w="sm" type="none"/>
          </a:ln>
        </p:spPr>
      </p:cxnSp>
      <p:cxnSp>
        <p:nvCxnSpPr>
          <p:cNvPr id="410" name="Google Shape;410;p37"/>
          <p:cNvCxnSpPr/>
          <p:nvPr/>
        </p:nvCxnSpPr>
        <p:spPr>
          <a:xfrm flipH="1" rot="10800000">
            <a:off x="4294187" y="4659312"/>
            <a:ext cx="1" cy="1195388"/>
          </a:xfrm>
          <a:prstGeom prst="straightConnector1">
            <a:avLst/>
          </a:prstGeom>
          <a:noFill/>
          <a:ln cap="flat" cmpd="sng" w="25400">
            <a:solidFill>
              <a:srgbClr val="FFFFFF"/>
            </a:solidFill>
            <a:prstDash val="solid"/>
            <a:round/>
            <a:headEnd len="sm" w="sm" type="none"/>
            <a:tailEnd len="sm" w="sm" type="none"/>
          </a:ln>
        </p:spPr>
      </p:cxnSp>
      <p:cxnSp>
        <p:nvCxnSpPr>
          <p:cNvPr id="411" name="Google Shape;411;p37"/>
          <p:cNvCxnSpPr/>
          <p:nvPr/>
        </p:nvCxnSpPr>
        <p:spPr>
          <a:xfrm rot="10800000">
            <a:off x="4006849" y="4630737"/>
            <a:ext cx="287339" cy="1046164"/>
          </a:xfrm>
          <a:prstGeom prst="straightConnector1">
            <a:avLst/>
          </a:prstGeom>
          <a:noFill/>
          <a:ln cap="flat" cmpd="sng" w="25400">
            <a:solidFill>
              <a:srgbClr val="FFFFFF"/>
            </a:solidFill>
            <a:prstDash val="solid"/>
            <a:round/>
            <a:headEnd len="sm" w="sm" type="none"/>
            <a:tailEnd len="sm" w="sm" type="none"/>
          </a:ln>
        </p:spPr>
      </p:cxnSp>
      <p:sp>
        <p:nvSpPr>
          <p:cNvPr id="412" name="Google Shape;412;p37"/>
          <p:cNvSpPr/>
          <p:nvPr/>
        </p:nvSpPr>
        <p:spPr>
          <a:xfrm>
            <a:off x="3646487" y="4470400"/>
            <a:ext cx="252413" cy="1206500"/>
          </a:xfrm>
          <a:custGeom>
            <a:rect b="b" l="l" r="r" t="t"/>
            <a:pathLst>
              <a:path extrusionOk="0" h="21600" w="21600">
                <a:moveTo>
                  <a:pt x="21600" y="0"/>
                </a:moveTo>
                <a:lnTo>
                  <a:pt x="0" y="21600"/>
                </a:lnTo>
                <a:lnTo>
                  <a:pt x="0" y="0"/>
                </a:lnTo>
              </a:path>
            </a:pathLst>
          </a:custGeom>
          <a:noFill/>
          <a:ln cap="flat" cmpd="sng" w="254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Times New Roman"/>
              <a:buNone/>
            </a:pPr>
            <a:r>
              <a:t/>
            </a:r>
            <a:endParaRPr b="0" i="0" sz="1400" u="none" cap="none" strike="noStrike">
              <a:solidFill>
                <a:srgbClr val="000000"/>
              </a:solidFill>
              <a:latin typeface="Times New Roman"/>
              <a:ea typeface="Times New Roman"/>
              <a:cs typeface="Times New Roman"/>
              <a:sym typeface="Times New Roman"/>
            </a:endParaRPr>
          </a:p>
        </p:txBody>
      </p:sp>
      <p:cxnSp>
        <p:nvCxnSpPr>
          <p:cNvPr id="413" name="Google Shape;413;p37"/>
          <p:cNvCxnSpPr/>
          <p:nvPr/>
        </p:nvCxnSpPr>
        <p:spPr>
          <a:xfrm flipH="1" rot="10800000">
            <a:off x="3646487" y="5676900"/>
            <a:ext cx="1589" cy="498475"/>
          </a:xfrm>
          <a:prstGeom prst="straightConnector1">
            <a:avLst/>
          </a:prstGeom>
          <a:noFill/>
          <a:ln cap="flat" cmpd="sng" w="25400">
            <a:solidFill>
              <a:srgbClr val="FFFFFF"/>
            </a:solidFill>
            <a:prstDash val="solid"/>
            <a:round/>
            <a:headEnd len="sm" w="sm" type="none"/>
            <a:tailEnd len="sm" w="sm" type="none"/>
          </a:ln>
        </p:spPr>
      </p:cxnSp>
      <p:sp>
        <p:nvSpPr>
          <p:cNvPr id="414" name="Google Shape;414;p37"/>
          <p:cNvSpPr/>
          <p:nvPr/>
        </p:nvSpPr>
        <p:spPr>
          <a:xfrm>
            <a:off x="3275012" y="5430837"/>
            <a:ext cx="136526" cy="423863"/>
          </a:xfrm>
          <a:custGeom>
            <a:rect b="b" l="l" r="r" t="t"/>
            <a:pathLst>
              <a:path extrusionOk="0" h="21600" w="21600">
                <a:moveTo>
                  <a:pt x="0" y="21600"/>
                </a:moveTo>
                <a:lnTo>
                  <a:pt x="900" y="12551"/>
                </a:lnTo>
                <a:lnTo>
                  <a:pt x="21600" y="0"/>
                </a:lnTo>
              </a:path>
            </a:pathLst>
          </a:custGeom>
          <a:noFill/>
          <a:ln cap="flat" cmpd="sng" w="254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Times New Roman"/>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415" name="Google Shape;415;p37"/>
          <p:cNvSpPr/>
          <p:nvPr/>
        </p:nvSpPr>
        <p:spPr>
          <a:xfrm>
            <a:off x="3846512" y="2957512"/>
            <a:ext cx="2530476" cy="806451"/>
          </a:xfrm>
          <a:custGeom>
            <a:rect b="b" l="l" r="r" t="t"/>
            <a:pathLst>
              <a:path extrusionOk="0" h="21600" w="21600">
                <a:moveTo>
                  <a:pt x="21600" y="0"/>
                </a:moveTo>
                <a:lnTo>
                  <a:pt x="12027" y="0"/>
                </a:lnTo>
                <a:lnTo>
                  <a:pt x="0" y="21600"/>
                </a:lnTo>
              </a:path>
            </a:pathLst>
          </a:custGeom>
          <a:noFill/>
          <a:ln cap="flat" cmpd="sng" w="254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Times New Roman"/>
              <a:buNone/>
            </a:pPr>
            <a:r>
              <a:t/>
            </a:r>
            <a:endParaRPr b="0" i="0" sz="1400" u="none" cap="none" strike="noStrike">
              <a:solidFill>
                <a:srgbClr val="000000"/>
              </a:solidFill>
              <a:latin typeface="Times New Roman"/>
              <a:ea typeface="Times New Roman"/>
              <a:cs typeface="Times New Roman"/>
              <a:sym typeface="Times New Roman"/>
            </a:endParaRPr>
          </a:p>
        </p:txBody>
      </p:sp>
      <p:cxnSp>
        <p:nvCxnSpPr>
          <p:cNvPr id="416" name="Google Shape;416;p37"/>
          <p:cNvCxnSpPr/>
          <p:nvPr/>
        </p:nvCxnSpPr>
        <p:spPr>
          <a:xfrm rot="10800000">
            <a:off x="4568824" y="3690937"/>
            <a:ext cx="1293814" cy="365126"/>
          </a:xfrm>
          <a:prstGeom prst="straightConnector1">
            <a:avLst/>
          </a:prstGeom>
          <a:noFill/>
          <a:ln cap="flat" cmpd="sng" w="25400">
            <a:solidFill>
              <a:srgbClr val="FFFFFF"/>
            </a:solidFill>
            <a:prstDash val="solid"/>
            <a:round/>
            <a:headEnd len="sm" w="sm" type="none"/>
            <a:tailEnd len="sm" w="sm" type="none"/>
          </a:ln>
        </p:spPr>
      </p:cxnSp>
      <p:cxnSp>
        <p:nvCxnSpPr>
          <p:cNvPr id="417" name="Google Shape;417;p37"/>
          <p:cNvCxnSpPr/>
          <p:nvPr/>
        </p:nvCxnSpPr>
        <p:spPr>
          <a:xfrm>
            <a:off x="4362449" y="1997074"/>
            <a:ext cx="2009776" cy="1589"/>
          </a:xfrm>
          <a:prstGeom prst="straightConnector1">
            <a:avLst/>
          </a:prstGeom>
          <a:noFill/>
          <a:ln cap="flat" cmpd="sng" w="12700">
            <a:solidFill>
              <a:srgbClr val="000000"/>
            </a:solidFill>
            <a:prstDash val="solid"/>
            <a:round/>
            <a:headEnd len="sm" w="sm" type="none"/>
            <a:tailEnd len="sm" w="sm" type="none"/>
          </a:ln>
        </p:spPr>
      </p:cxnSp>
      <p:cxnSp>
        <p:nvCxnSpPr>
          <p:cNvPr id="418" name="Google Shape;418;p37"/>
          <p:cNvCxnSpPr/>
          <p:nvPr/>
        </p:nvCxnSpPr>
        <p:spPr>
          <a:xfrm rot="10800000">
            <a:off x="4545012" y="4051300"/>
            <a:ext cx="1827213" cy="0"/>
          </a:xfrm>
          <a:prstGeom prst="straightConnector1">
            <a:avLst/>
          </a:prstGeom>
          <a:noFill/>
          <a:ln cap="flat" cmpd="sng" w="12700">
            <a:solidFill>
              <a:srgbClr val="000000"/>
            </a:solidFill>
            <a:prstDash val="solid"/>
            <a:round/>
            <a:headEnd len="sm" w="sm" type="none"/>
            <a:tailEnd len="sm" w="sm" type="none"/>
          </a:ln>
        </p:spPr>
      </p:cxnSp>
      <p:cxnSp>
        <p:nvCxnSpPr>
          <p:cNvPr id="419" name="Google Shape;419;p37"/>
          <p:cNvCxnSpPr/>
          <p:nvPr/>
        </p:nvCxnSpPr>
        <p:spPr>
          <a:xfrm flipH="1">
            <a:off x="5495924" y="3363912"/>
            <a:ext cx="876301" cy="1588"/>
          </a:xfrm>
          <a:prstGeom prst="straightConnector1">
            <a:avLst/>
          </a:prstGeom>
          <a:noFill/>
          <a:ln cap="flat" cmpd="sng" w="12700">
            <a:solidFill>
              <a:srgbClr val="000000"/>
            </a:solidFill>
            <a:prstDash val="solid"/>
            <a:round/>
            <a:headEnd len="sm" w="sm" type="none"/>
            <a:tailEnd len="sm" w="sm" type="none"/>
          </a:ln>
        </p:spPr>
      </p:cxnSp>
      <p:cxnSp>
        <p:nvCxnSpPr>
          <p:cNvPr id="420" name="Google Shape;420;p37"/>
          <p:cNvCxnSpPr/>
          <p:nvPr/>
        </p:nvCxnSpPr>
        <p:spPr>
          <a:xfrm flipH="1">
            <a:off x="4757737" y="4560887"/>
            <a:ext cx="1614488" cy="1588"/>
          </a:xfrm>
          <a:prstGeom prst="straightConnector1">
            <a:avLst/>
          </a:prstGeom>
          <a:noFill/>
          <a:ln cap="flat" cmpd="sng" w="12700">
            <a:solidFill>
              <a:srgbClr val="000000"/>
            </a:solidFill>
            <a:prstDash val="solid"/>
            <a:round/>
            <a:headEnd len="sm" w="sm" type="none"/>
            <a:tailEnd len="sm" w="sm" type="none"/>
          </a:ln>
        </p:spPr>
      </p:cxnSp>
      <p:cxnSp>
        <p:nvCxnSpPr>
          <p:cNvPr id="421" name="Google Shape;421;p37"/>
          <p:cNvCxnSpPr/>
          <p:nvPr/>
        </p:nvCxnSpPr>
        <p:spPr>
          <a:xfrm flipH="1">
            <a:off x="5095875" y="5219700"/>
            <a:ext cx="1276351" cy="1588"/>
          </a:xfrm>
          <a:prstGeom prst="straightConnector1">
            <a:avLst/>
          </a:prstGeom>
          <a:noFill/>
          <a:ln cap="flat" cmpd="sng" w="12700">
            <a:solidFill>
              <a:srgbClr val="000000"/>
            </a:solidFill>
            <a:prstDash val="solid"/>
            <a:round/>
            <a:headEnd len="sm" w="sm" type="none"/>
            <a:tailEnd len="sm" w="sm" type="none"/>
          </a:ln>
        </p:spPr>
      </p:cxnSp>
      <p:cxnSp>
        <p:nvCxnSpPr>
          <p:cNvPr id="422" name="Google Shape;422;p37"/>
          <p:cNvCxnSpPr/>
          <p:nvPr/>
        </p:nvCxnSpPr>
        <p:spPr>
          <a:xfrm flipH="1" rot="10800000">
            <a:off x="4281487" y="4652962"/>
            <a:ext cx="1" cy="1195388"/>
          </a:xfrm>
          <a:prstGeom prst="straightConnector1">
            <a:avLst/>
          </a:prstGeom>
          <a:noFill/>
          <a:ln cap="flat" cmpd="sng" w="12700">
            <a:solidFill>
              <a:srgbClr val="000000"/>
            </a:solidFill>
            <a:prstDash val="solid"/>
            <a:round/>
            <a:headEnd len="sm" w="sm" type="none"/>
            <a:tailEnd len="sm" w="sm" type="none"/>
          </a:ln>
        </p:spPr>
      </p:cxnSp>
      <p:cxnSp>
        <p:nvCxnSpPr>
          <p:cNvPr id="423" name="Google Shape;423;p37"/>
          <p:cNvCxnSpPr/>
          <p:nvPr/>
        </p:nvCxnSpPr>
        <p:spPr>
          <a:xfrm rot="10800000">
            <a:off x="4002087" y="4618037"/>
            <a:ext cx="279401" cy="1052514"/>
          </a:xfrm>
          <a:prstGeom prst="straightConnector1">
            <a:avLst/>
          </a:prstGeom>
          <a:noFill/>
          <a:ln cap="flat" cmpd="sng" w="12700">
            <a:solidFill>
              <a:srgbClr val="000000"/>
            </a:solidFill>
            <a:prstDash val="solid"/>
            <a:round/>
            <a:headEnd len="sm" w="sm" type="none"/>
            <a:tailEnd len="sm" w="sm" type="none"/>
          </a:ln>
        </p:spPr>
      </p:cxnSp>
      <p:sp>
        <p:nvSpPr>
          <p:cNvPr id="424" name="Google Shape;424;p37"/>
          <p:cNvSpPr/>
          <p:nvPr/>
        </p:nvSpPr>
        <p:spPr>
          <a:xfrm>
            <a:off x="3641725" y="4457700"/>
            <a:ext cx="250825" cy="1212850"/>
          </a:xfrm>
          <a:custGeom>
            <a:rect b="b" l="l" r="r" t="t"/>
            <a:pathLst>
              <a:path extrusionOk="0" h="21600" w="21600">
                <a:moveTo>
                  <a:pt x="21600" y="0"/>
                </a:moveTo>
                <a:lnTo>
                  <a:pt x="0" y="21600"/>
                </a:lnTo>
                <a:lnTo>
                  <a:pt x="0" y="0"/>
                </a:lnTo>
              </a:path>
            </a:pathLst>
          </a:custGeom>
          <a:noFill/>
          <a:ln cap="flat"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Times New Roman"/>
              <a:buNone/>
            </a:pPr>
            <a:r>
              <a:t/>
            </a:r>
            <a:endParaRPr b="0" i="0" sz="1400" u="none" cap="none" strike="noStrike">
              <a:solidFill>
                <a:srgbClr val="000000"/>
              </a:solidFill>
              <a:latin typeface="Times New Roman"/>
              <a:ea typeface="Times New Roman"/>
              <a:cs typeface="Times New Roman"/>
              <a:sym typeface="Times New Roman"/>
            </a:endParaRPr>
          </a:p>
        </p:txBody>
      </p:sp>
      <p:cxnSp>
        <p:nvCxnSpPr>
          <p:cNvPr id="425" name="Google Shape;425;p37"/>
          <p:cNvCxnSpPr/>
          <p:nvPr/>
        </p:nvCxnSpPr>
        <p:spPr>
          <a:xfrm flipH="1" rot="10800000">
            <a:off x="3641725" y="5670550"/>
            <a:ext cx="1588" cy="498475"/>
          </a:xfrm>
          <a:prstGeom prst="straightConnector1">
            <a:avLst/>
          </a:prstGeom>
          <a:noFill/>
          <a:ln cap="flat" cmpd="sng" w="12700">
            <a:solidFill>
              <a:srgbClr val="000000"/>
            </a:solidFill>
            <a:prstDash val="solid"/>
            <a:round/>
            <a:headEnd len="sm" w="sm" type="none"/>
            <a:tailEnd len="sm" w="sm" type="none"/>
          </a:ln>
        </p:spPr>
      </p:cxnSp>
      <p:sp>
        <p:nvSpPr>
          <p:cNvPr id="426" name="Google Shape;426;p37"/>
          <p:cNvSpPr/>
          <p:nvPr/>
        </p:nvSpPr>
        <p:spPr>
          <a:xfrm>
            <a:off x="3268662" y="5419725"/>
            <a:ext cx="138113" cy="428625"/>
          </a:xfrm>
          <a:custGeom>
            <a:rect b="b" l="l" r="r" t="t"/>
            <a:pathLst>
              <a:path extrusionOk="0" h="21600" w="21600">
                <a:moveTo>
                  <a:pt x="0" y="21600"/>
                </a:moveTo>
                <a:lnTo>
                  <a:pt x="0" y="12672"/>
                </a:lnTo>
                <a:lnTo>
                  <a:pt x="21600" y="0"/>
                </a:lnTo>
              </a:path>
            </a:pathLst>
          </a:custGeom>
          <a:noFill/>
          <a:ln cap="flat"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Times New Roman"/>
              <a:buNone/>
            </a:pPr>
            <a:r>
              <a:t/>
            </a:r>
            <a:endParaRPr b="0" i="0" sz="1400" u="none" cap="none" strike="noStrike">
              <a:solidFill>
                <a:srgbClr val="000000"/>
              </a:solidFill>
              <a:latin typeface="Times New Roman"/>
              <a:ea typeface="Times New Roman"/>
              <a:cs typeface="Times New Roman"/>
              <a:sym typeface="Times New Roman"/>
            </a:endParaRPr>
          </a:p>
        </p:txBody>
      </p:sp>
      <p:sp>
        <p:nvSpPr>
          <p:cNvPr id="427" name="Google Shape;427;p37"/>
          <p:cNvSpPr/>
          <p:nvPr/>
        </p:nvSpPr>
        <p:spPr>
          <a:xfrm>
            <a:off x="3841750" y="2952750"/>
            <a:ext cx="2530475" cy="806450"/>
          </a:xfrm>
          <a:custGeom>
            <a:rect b="b" l="l" r="r" t="t"/>
            <a:pathLst>
              <a:path extrusionOk="0" h="21600" w="21600">
                <a:moveTo>
                  <a:pt x="21600" y="0"/>
                </a:moveTo>
                <a:lnTo>
                  <a:pt x="11978" y="0"/>
                </a:lnTo>
                <a:lnTo>
                  <a:pt x="0" y="21600"/>
                </a:lnTo>
              </a:path>
            </a:pathLst>
          </a:custGeom>
          <a:noFill/>
          <a:ln cap="flat" cmpd="sng" w="12700">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Times New Roman"/>
              <a:buNone/>
            </a:pPr>
            <a:r>
              <a:t/>
            </a:r>
            <a:endParaRPr b="0" i="0" sz="1400" u="none" cap="none" strike="noStrike">
              <a:solidFill>
                <a:srgbClr val="000000"/>
              </a:solidFill>
              <a:latin typeface="Times New Roman"/>
              <a:ea typeface="Times New Roman"/>
              <a:cs typeface="Times New Roman"/>
              <a:sym typeface="Times New Roman"/>
            </a:endParaRPr>
          </a:p>
        </p:txBody>
      </p:sp>
      <p:cxnSp>
        <p:nvCxnSpPr>
          <p:cNvPr id="428" name="Google Shape;428;p37"/>
          <p:cNvCxnSpPr/>
          <p:nvPr/>
        </p:nvCxnSpPr>
        <p:spPr>
          <a:xfrm rot="10800000">
            <a:off x="4556124" y="3678237"/>
            <a:ext cx="1300164" cy="373064"/>
          </a:xfrm>
          <a:prstGeom prst="straightConnector1">
            <a:avLst/>
          </a:prstGeom>
          <a:noFill/>
          <a:ln cap="flat" cmpd="sng" w="12700">
            <a:solidFill>
              <a:srgbClr val="000000"/>
            </a:solidFill>
            <a:prstDash val="solid"/>
            <a:round/>
            <a:headEnd len="sm" w="sm" type="none"/>
            <a:tailEnd len="sm" w="sm" type="none"/>
          </a:ln>
        </p:spPr>
      </p:cxnSp>
      <p:sp>
        <p:nvSpPr>
          <p:cNvPr id="429" name="Google Shape;429;p37"/>
          <p:cNvSpPr txBox="1"/>
          <p:nvPr/>
        </p:nvSpPr>
        <p:spPr>
          <a:xfrm>
            <a:off x="6410325" y="3248025"/>
            <a:ext cx="961257" cy="4005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Levator ani</a:t>
            </a:r>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muscle</a:t>
            </a:r>
            <a:endParaRPr/>
          </a:p>
        </p:txBody>
      </p:sp>
      <p:sp>
        <p:nvSpPr>
          <p:cNvPr id="430" name="Google Shape;430;p37"/>
          <p:cNvSpPr txBox="1"/>
          <p:nvPr/>
        </p:nvSpPr>
        <p:spPr>
          <a:xfrm>
            <a:off x="6410325" y="3935412"/>
            <a:ext cx="1168574" cy="4005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Hemorrhoidal</a:t>
            </a:r>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veins</a:t>
            </a:r>
            <a:endParaRPr/>
          </a:p>
        </p:txBody>
      </p:sp>
      <p:sp>
        <p:nvSpPr>
          <p:cNvPr id="431" name="Google Shape;431;p37"/>
          <p:cNvSpPr txBox="1"/>
          <p:nvPr/>
        </p:nvSpPr>
        <p:spPr>
          <a:xfrm>
            <a:off x="6410325" y="4438650"/>
            <a:ext cx="1060054" cy="4005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Internal anal</a:t>
            </a:r>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sphincter</a:t>
            </a:r>
            <a:endParaRPr/>
          </a:p>
        </p:txBody>
      </p:sp>
      <p:sp>
        <p:nvSpPr>
          <p:cNvPr id="432" name="Google Shape;432;p37"/>
          <p:cNvSpPr txBox="1"/>
          <p:nvPr/>
        </p:nvSpPr>
        <p:spPr>
          <a:xfrm>
            <a:off x="6410325" y="5102225"/>
            <a:ext cx="1119523" cy="4005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External anal</a:t>
            </a:r>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sphincter</a:t>
            </a:r>
            <a:endParaRPr/>
          </a:p>
        </p:txBody>
      </p:sp>
      <p:sp>
        <p:nvSpPr>
          <p:cNvPr id="433" name="Google Shape;433;p37"/>
          <p:cNvSpPr txBox="1"/>
          <p:nvPr/>
        </p:nvSpPr>
        <p:spPr>
          <a:xfrm>
            <a:off x="1466850" y="6502400"/>
            <a:ext cx="1171873"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(b) Anal canal</a:t>
            </a:r>
            <a:endParaRPr/>
          </a:p>
        </p:txBody>
      </p:sp>
      <p:sp>
        <p:nvSpPr>
          <p:cNvPr id="434" name="Google Shape;434;p37"/>
          <p:cNvSpPr txBox="1"/>
          <p:nvPr/>
        </p:nvSpPr>
        <p:spPr>
          <a:xfrm>
            <a:off x="364807" y="1047750"/>
            <a:ext cx="1958024" cy="412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25.31b</a:t>
            </a:r>
            <a:endParaRPr/>
          </a:p>
        </p:txBody>
      </p:sp>
      <p:sp>
        <p:nvSpPr>
          <p:cNvPr id="435" name="Google Shape;435;p37"/>
          <p:cNvSpPr txBox="1"/>
          <p:nvPr/>
        </p:nvSpPr>
        <p:spPr>
          <a:xfrm>
            <a:off x="1403491" y="790157"/>
            <a:ext cx="6337019" cy="320039"/>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Copyright © The McGraw-Hill Companies, Inc. Permission required for reproduction or display.</a:t>
            </a:r>
            <a:endParaRPr/>
          </a:p>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                                              Figure from: Saladin, Anatomy &amp; Physiology, McGraw Hill, 2018</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8"/>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441" name="Google Shape;441;p38"/>
          <p:cNvSpPr txBox="1"/>
          <p:nvPr>
            <p:ph idx="4294967295" type="title"/>
          </p:nvPr>
        </p:nvSpPr>
        <p:spPr>
          <a:xfrm>
            <a:off x="-1" y="0"/>
            <a:ext cx="9144002" cy="1063625"/>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Absorption and Motility</a:t>
            </a:r>
            <a:endParaRPr/>
          </a:p>
        </p:txBody>
      </p:sp>
      <p:sp>
        <p:nvSpPr>
          <p:cNvPr id="442" name="Google Shape;442;p38"/>
          <p:cNvSpPr txBox="1"/>
          <p:nvPr>
            <p:ph idx="4294967295" type="body"/>
          </p:nvPr>
        </p:nvSpPr>
        <p:spPr>
          <a:xfrm>
            <a:off x="390525" y="1042987"/>
            <a:ext cx="8334375" cy="5815013"/>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lang="en-US">
                <a:solidFill>
                  <a:srgbClr val="000000"/>
                </a:solidFill>
              </a:rPr>
              <a:t>large intestine takes about 12 to 24 hours to reduce the residue of a meal to feces</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does not chemically change the residue</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reabsorbs water and electrolytes</a:t>
            </a:r>
            <a:endParaRPr sz="2400"/>
          </a:p>
          <a:p>
            <a:pPr indent="-190500" lvl="0" marL="342900" rtl="0" algn="l">
              <a:lnSpc>
                <a:spcPct val="100000"/>
              </a:lnSpc>
              <a:spcBef>
                <a:spcPts val="700"/>
              </a:spcBef>
              <a:spcAft>
                <a:spcPts val="0"/>
              </a:spcAft>
              <a:buClr>
                <a:srgbClr val="000000"/>
              </a:buClr>
              <a:buSzPts val="2400"/>
              <a:buFont typeface="Arial"/>
              <a:buNone/>
            </a:pPr>
            <a:r>
              <a:t/>
            </a:r>
            <a:endParaRPr sz="2400"/>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haustral contractions </a:t>
            </a:r>
            <a:r>
              <a:rPr b="0" lang="en-US"/>
              <a:t>occur every 30 minutes</a:t>
            </a:r>
            <a:endParaRPr b="0"/>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this kind of colonic motility is a form of segmentation</a:t>
            </a:r>
            <a:endParaRPr/>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distension of a haustrum stimulates it to contract</a:t>
            </a:r>
            <a:endParaRPr/>
          </a:p>
          <a:p>
            <a:pPr indent="-158750" lvl="1" marL="742950" rtl="0" algn="l">
              <a:lnSpc>
                <a:spcPct val="100000"/>
              </a:lnSpc>
              <a:spcBef>
                <a:spcPts val="0"/>
              </a:spcBef>
              <a:spcAft>
                <a:spcPts val="0"/>
              </a:spcAft>
              <a:buClr>
                <a:srgbClr val="000000"/>
              </a:buClr>
              <a:buSzPts val="2000"/>
              <a:buFont typeface="Arial"/>
              <a:buNone/>
            </a:pPr>
            <a:r>
              <a:t/>
            </a:r>
            <a:endParaRPr sz="2000">
              <a:solidFill>
                <a:srgbClr val="000000"/>
              </a:solidFill>
            </a:endParaRPr>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mass movements </a:t>
            </a:r>
            <a:r>
              <a:rPr b="0" lang="en-US"/>
              <a:t>occur 1 to 3 times a day</a:t>
            </a:r>
            <a:endParaRPr b="0"/>
          </a:p>
          <a:p>
            <a:pPr indent="-285750" lvl="1" marL="742950" rtl="0" algn="l">
              <a:lnSpc>
                <a:spcPct val="100000"/>
              </a:lnSpc>
              <a:spcBef>
                <a:spcPts val="0"/>
              </a:spcBef>
              <a:spcAft>
                <a:spcPts val="0"/>
              </a:spcAft>
              <a:buClr>
                <a:srgbClr val="000000"/>
              </a:buClr>
              <a:buSzPts val="2000"/>
              <a:buFont typeface="Arial"/>
              <a:buChar char="–"/>
            </a:pPr>
            <a:r>
              <a:rPr lang="en-US" sz="2000">
                <a:solidFill>
                  <a:srgbClr val="000000"/>
                </a:solidFill>
              </a:rPr>
              <a:t>triggered by </a:t>
            </a:r>
            <a:r>
              <a:rPr b="1" lang="en-US"/>
              <a:t>gastrocolic</a:t>
            </a:r>
            <a:r>
              <a:rPr lang="en-US" sz="2000">
                <a:solidFill>
                  <a:srgbClr val="000000"/>
                </a:solidFill>
              </a:rPr>
              <a:t> and </a:t>
            </a:r>
            <a:r>
              <a:rPr b="1" lang="en-US"/>
              <a:t>duodenocolic reflexes</a:t>
            </a:r>
            <a:endParaRPr/>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filling of the stomach and duodenum stimulates motility of the colon</a:t>
            </a:r>
            <a:endParaRPr/>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moves residue for several centimeters with each contraction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9"/>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448" name="Google Shape;448;p39"/>
          <p:cNvSpPr txBox="1"/>
          <p:nvPr>
            <p:ph idx="4294967295" type="title"/>
          </p:nvPr>
        </p:nvSpPr>
        <p:spPr>
          <a:xfrm>
            <a:off x="-2552701" y="76199"/>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Defecation</a:t>
            </a:r>
            <a:endParaRPr/>
          </a:p>
        </p:txBody>
      </p:sp>
      <p:sp>
        <p:nvSpPr>
          <p:cNvPr id="449" name="Google Shape;449;p39"/>
          <p:cNvSpPr txBox="1"/>
          <p:nvPr>
            <p:ph idx="4294967295" type="body"/>
          </p:nvPr>
        </p:nvSpPr>
        <p:spPr>
          <a:xfrm>
            <a:off x="419100" y="1066800"/>
            <a:ext cx="8496300" cy="52578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lang="en-US">
                <a:solidFill>
                  <a:srgbClr val="000000"/>
                </a:solidFill>
              </a:rPr>
              <a:t>stretching of the rectum stimulates defecation reflexes</a:t>
            </a:r>
            <a:endParaRPr sz="2000"/>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intrinsic defecation reflex </a:t>
            </a:r>
            <a:r>
              <a:rPr b="0" lang="en-US"/>
              <a:t>works entirely within the myenteric plexus </a:t>
            </a:r>
            <a:endParaRPr b="0"/>
          </a:p>
          <a:p>
            <a:pPr indent="-285750" lvl="1" marL="742950" rtl="0" algn="l">
              <a:lnSpc>
                <a:spcPct val="100000"/>
              </a:lnSpc>
              <a:spcBef>
                <a:spcPts val="0"/>
              </a:spcBef>
              <a:spcAft>
                <a:spcPts val="0"/>
              </a:spcAft>
              <a:buClr>
                <a:srgbClr val="000000"/>
              </a:buClr>
              <a:buSzPts val="2000"/>
              <a:buFont typeface="Arial"/>
              <a:buChar char="–"/>
            </a:pPr>
            <a:r>
              <a:rPr b="1" lang="en-US" sz="2000">
                <a:solidFill>
                  <a:srgbClr val="000000"/>
                </a:solidFill>
              </a:rPr>
              <a:t>parasympathetic defecation reflex </a:t>
            </a:r>
            <a:r>
              <a:rPr b="0" lang="en-US"/>
              <a:t>involves spinal cord</a:t>
            </a:r>
            <a:endParaRPr b="0"/>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stretching of rectum sends sensory signals to spinal cord</a:t>
            </a:r>
            <a:endParaRPr/>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pelvic nerves return signals intensifying peristalsis and relaxes the internal anal sphincter</a:t>
            </a:r>
            <a:endParaRPr/>
          </a:p>
          <a:p>
            <a:pPr indent="-228600" lvl="2" marL="1143000" rtl="0" algn="l">
              <a:lnSpc>
                <a:spcPct val="100000"/>
              </a:lnSpc>
              <a:spcBef>
                <a:spcPts val="0"/>
              </a:spcBef>
              <a:spcAft>
                <a:spcPts val="0"/>
              </a:spcAft>
              <a:buClr>
                <a:srgbClr val="000000"/>
              </a:buClr>
              <a:buSzPts val="1800"/>
              <a:buFont typeface="Arial"/>
              <a:buChar char="•"/>
            </a:pPr>
            <a:r>
              <a:rPr lang="en-US" sz="1800">
                <a:solidFill>
                  <a:srgbClr val="000000"/>
                </a:solidFill>
              </a:rPr>
              <a:t>defecation occurs only if external anal sphincter is voluntarily relaxed</a:t>
            </a:r>
            <a:endParaRPr/>
          </a:p>
          <a:p>
            <a:pPr indent="-114300" lvl="2" marL="1143000" rtl="0" algn="l">
              <a:lnSpc>
                <a:spcPct val="100000"/>
              </a:lnSpc>
              <a:spcBef>
                <a:spcPts val="0"/>
              </a:spcBef>
              <a:spcAft>
                <a:spcPts val="0"/>
              </a:spcAft>
              <a:buClr>
                <a:srgbClr val="000000"/>
              </a:buClr>
              <a:buSzPts val="1800"/>
              <a:buFont typeface="Arial"/>
              <a:buNone/>
            </a:pPr>
            <a:r>
              <a:t/>
            </a:r>
            <a:endParaRPr sz="1800">
              <a:solidFill>
                <a:srgbClr val="000000"/>
              </a:solidFill>
            </a:endParaRPr>
          </a:p>
          <a:p>
            <a:pPr indent="-342900" lvl="0" marL="342900" rtl="0" algn="l">
              <a:lnSpc>
                <a:spcPct val="100000"/>
              </a:lnSpc>
              <a:spcBef>
                <a:spcPts val="500"/>
              </a:spcBef>
              <a:spcAft>
                <a:spcPts val="0"/>
              </a:spcAft>
              <a:buClr>
                <a:srgbClr val="000000"/>
              </a:buClr>
              <a:buSzPts val="2400"/>
              <a:buFont typeface="Arial"/>
              <a:buChar char="•"/>
            </a:pPr>
            <a:r>
              <a:rPr lang="en-US">
                <a:solidFill>
                  <a:srgbClr val="000000"/>
                </a:solidFill>
              </a:rPr>
              <a:t>abdominal contractions (Valsalva maneuver)</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40"/>
          <p:cNvSpPr/>
          <p:nvPr/>
        </p:nvSpPr>
        <p:spPr>
          <a:xfrm>
            <a:off x="-4175" y="872739"/>
            <a:ext cx="9152350" cy="4920636"/>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800"/>
              <a:buFont typeface="Trebuchet MS"/>
              <a:buNone/>
            </a:pPr>
            <a:r>
              <a:t/>
            </a:r>
            <a:endParaRPr b="0" i="0" sz="1800" u="none" cap="none" strike="noStrike">
              <a:solidFill>
                <a:srgbClr val="F1F1F1"/>
              </a:solidFill>
              <a:latin typeface="Trebuchet MS"/>
              <a:ea typeface="Trebuchet MS"/>
              <a:cs typeface="Trebuchet MS"/>
              <a:sym typeface="Trebuchet MS"/>
            </a:endParaRPr>
          </a:p>
        </p:txBody>
      </p:sp>
      <p:sp>
        <p:nvSpPr>
          <p:cNvPr id="455" name="Google Shape;455;p40"/>
          <p:cNvSpPr txBox="1"/>
          <p:nvPr/>
        </p:nvSpPr>
        <p:spPr>
          <a:xfrm>
            <a:off x="111547" y="1569885"/>
            <a:ext cx="8644599" cy="5832226"/>
          </a:xfrm>
          <a:prstGeom prst="rect">
            <a:avLst/>
          </a:prstGeom>
          <a:noFill/>
          <a:ln>
            <a:noFill/>
          </a:ln>
        </p:spPr>
        <p:txBody>
          <a:bodyPr anchorCtr="0" anchor="ctr" bIns="38125" lIns="38125" spcFirstLastPara="1" rIns="38125" wrap="square" tIns="38125">
            <a:spAutoFit/>
          </a:bodyPr>
          <a:lstStyle/>
          <a:p>
            <a:pPr indent="-444500" lvl="0" marL="403278" marR="0" rtl="0" algn="l">
              <a:lnSpc>
                <a:spcPct val="150000"/>
              </a:lnSpc>
              <a:spcBef>
                <a:spcPts val="0"/>
              </a:spcBef>
              <a:spcAft>
                <a:spcPts val="0"/>
              </a:spcAft>
              <a:buClr>
                <a:srgbClr val="F1F1F1"/>
              </a:buClr>
              <a:buSzPts val="7000"/>
              <a:buFont typeface="Times New Roman"/>
              <a:buChar char="◆"/>
            </a:pPr>
            <a:r>
              <a:rPr b="1" i="0" lang="en-US" sz="7000" u="none" cap="none" strike="noStrike">
                <a:solidFill>
                  <a:srgbClr val="F1F1F1"/>
                </a:solidFill>
                <a:latin typeface="Times New Roman"/>
                <a:ea typeface="Times New Roman"/>
                <a:cs typeface="Times New Roman"/>
                <a:sym typeface="Times New Roman"/>
              </a:rPr>
              <a:t> </a:t>
            </a:r>
            <a:r>
              <a:rPr b="1" i="0" lang="en-US" sz="3700" u="none" cap="none" strike="noStrike">
                <a:solidFill>
                  <a:srgbClr val="F1F1F1"/>
                </a:solidFill>
                <a:latin typeface="Times New Roman"/>
                <a:ea typeface="Times New Roman"/>
                <a:cs typeface="Times New Roman"/>
                <a:sym typeface="Times New Roman"/>
              </a:rPr>
              <a:t>Reference: </a:t>
            </a:r>
            <a:endParaRPr b="0" i="0" sz="3700" u="none" cap="none" strike="noStrike">
              <a:solidFill>
                <a:srgbClr val="000000"/>
              </a:solidFill>
              <a:latin typeface="Arial"/>
              <a:ea typeface="Arial"/>
              <a:cs typeface="Arial"/>
              <a:sym typeface="Arial"/>
            </a:endParaRPr>
          </a:p>
          <a:p>
            <a:pPr indent="-403278" lvl="0" marL="403278" marR="0" rtl="0" algn="l">
              <a:lnSpc>
                <a:spcPct val="150000"/>
              </a:lnSpc>
              <a:spcBef>
                <a:spcPts val="1500"/>
              </a:spcBef>
              <a:spcAft>
                <a:spcPts val="0"/>
              </a:spcAft>
              <a:buClr>
                <a:srgbClr val="F1F1F1"/>
              </a:buClr>
              <a:buSzPts val="2400"/>
              <a:buFont typeface="Times New Roman"/>
              <a:buChar char="◆"/>
            </a:pPr>
            <a:r>
              <a:rPr b="1" i="0" lang="en-US" sz="2400" u="none" cap="none" strike="noStrike">
                <a:solidFill>
                  <a:srgbClr val="F1F1F1"/>
                </a:solidFill>
                <a:latin typeface="Times New Roman"/>
                <a:ea typeface="Times New Roman"/>
                <a:cs typeface="Times New Roman"/>
                <a:sym typeface="Times New Roman"/>
              </a:rPr>
              <a:t>Saladin, Anatomy &amp; Physiology, McGraw Hill, New York,2018</a:t>
            </a:r>
            <a:endParaRPr/>
          </a:p>
          <a:p>
            <a:pPr indent="-403278" lvl="0" marL="403278" marR="0" rtl="0" algn="l">
              <a:lnSpc>
                <a:spcPct val="150000"/>
              </a:lnSpc>
              <a:spcBef>
                <a:spcPts val="1500"/>
              </a:spcBef>
              <a:spcAft>
                <a:spcPts val="0"/>
              </a:spcAft>
              <a:buClr>
                <a:srgbClr val="F1F1F1"/>
              </a:buClr>
              <a:buSzPts val="2400"/>
              <a:buFont typeface="Times New Roman"/>
              <a:buChar char="◆"/>
            </a:pPr>
            <a:r>
              <a:rPr b="1" i="0" lang="en-US" sz="2400" u="none" cap="none" strike="noStrike">
                <a:solidFill>
                  <a:srgbClr val="F1F1F1"/>
                </a:solidFill>
                <a:latin typeface="Times New Roman"/>
                <a:ea typeface="Times New Roman"/>
                <a:cs typeface="Times New Roman"/>
                <a:sym typeface="Times New Roman"/>
              </a:rPr>
              <a:t>National center for case study teaching in science. https://sciencecases.lib.buffalo.edu/</a:t>
            </a:r>
            <a:endParaRPr/>
          </a:p>
          <a:p>
            <a:pPr indent="-168328" lvl="0" marL="403278" marR="0" rtl="0" algn="l">
              <a:lnSpc>
                <a:spcPct val="150000"/>
              </a:lnSpc>
              <a:spcBef>
                <a:spcPts val="1500"/>
              </a:spcBef>
              <a:spcAft>
                <a:spcPts val="0"/>
              </a:spcAft>
              <a:buClr>
                <a:srgbClr val="F1F1F1"/>
              </a:buClr>
              <a:buSzPts val="3700"/>
              <a:buFont typeface="Times New Roman"/>
              <a:buNone/>
            </a:pPr>
            <a:r>
              <a:t/>
            </a:r>
            <a:endParaRPr b="0" i="0" sz="3700" u="none" cap="none" strike="noStrike">
              <a:solidFill>
                <a:srgbClr val="000000"/>
              </a:solidFill>
              <a:latin typeface="Arial"/>
              <a:ea typeface="Arial"/>
              <a:cs typeface="Arial"/>
              <a:sym typeface="Arial"/>
            </a:endParaRPr>
          </a:p>
          <a:p>
            <a:pPr indent="0" lvl="0" marL="69133" marR="0" rtl="0" algn="r">
              <a:lnSpc>
                <a:spcPct val="100000"/>
              </a:lnSpc>
              <a:spcBef>
                <a:spcPts val="0"/>
              </a:spcBef>
              <a:spcAft>
                <a:spcPts val="0"/>
              </a:spcAft>
              <a:buClr>
                <a:srgbClr val="474747"/>
              </a:buClr>
              <a:buSzPts val="3700"/>
              <a:buFont typeface="Arial"/>
              <a:buNone/>
            </a:pPr>
            <a:r>
              <a:t/>
            </a:r>
            <a:endParaRPr b="0" i="0" sz="37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5"/>
          <p:cNvSpPr txBox="1"/>
          <p:nvPr>
            <p:ph idx="4294967295" type="title"/>
          </p:nvPr>
        </p:nvSpPr>
        <p:spPr>
          <a:xfrm>
            <a:off x="-1" y="639762"/>
            <a:ext cx="9144002" cy="1143001"/>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Circulation </a:t>
            </a:r>
            <a:endParaRPr b="1" i="0" sz="1200" u="none" cap="none" strike="noStrike">
              <a:solidFill>
                <a:srgbClr val="000000"/>
              </a:solidFill>
              <a:latin typeface="Arial"/>
              <a:ea typeface="Arial"/>
              <a:cs typeface="Arial"/>
              <a:sym typeface="Arial"/>
            </a:endParaRPr>
          </a:p>
        </p:txBody>
      </p:sp>
      <p:sp>
        <p:nvSpPr>
          <p:cNvPr id="62" name="Google Shape;62;p5"/>
          <p:cNvSpPr txBox="1"/>
          <p:nvPr>
            <p:ph idx="4294967295" type="body"/>
          </p:nvPr>
        </p:nvSpPr>
        <p:spPr>
          <a:xfrm>
            <a:off x="488156" y="1838325"/>
            <a:ext cx="8167688" cy="4114800"/>
          </a:xfrm>
          <a:prstGeom prst="rect">
            <a:avLst/>
          </a:prstGeom>
          <a:noFill/>
          <a:ln>
            <a:noFill/>
          </a:ln>
        </p:spPr>
        <p:txBody>
          <a:bodyPr anchorCtr="0" anchor="t" bIns="45700" lIns="45700" spcFirstLastPara="1" rIns="45700" wrap="square" tIns="45700">
            <a:normAutofit/>
          </a:bodyPr>
          <a:lstStyle/>
          <a:p>
            <a:pPr indent="-298322" lvl="0" marL="298322" rtl="0" algn="l">
              <a:lnSpc>
                <a:spcPct val="100000"/>
              </a:lnSpc>
              <a:spcBef>
                <a:spcPts val="0"/>
              </a:spcBef>
              <a:spcAft>
                <a:spcPts val="0"/>
              </a:spcAft>
              <a:buClr>
                <a:srgbClr val="000000"/>
              </a:buClr>
              <a:buSzPts val="2400"/>
              <a:buFont typeface="Arial"/>
              <a:buChar char="•"/>
            </a:pPr>
            <a:r>
              <a:rPr i="1" lang="en-US"/>
              <a:t>superior mesenteric artery </a:t>
            </a:r>
            <a:r>
              <a:rPr b="1" lang="en-US" sz="2436">
                <a:solidFill>
                  <a:srgbClr val="000000"/>
                </a:solidFill>
              </a:rPr>
              <a:t> give rise to 12 to 15 </a:t>
            </a:r>
            <a:r>
              <a:rPr i="1" lang="en-US"/>
              <a:t>jejunal </a:t>
            </a:r>
            <a:r>
              <a:rPr b="1" lang="en-US" sz="2436">
                <a:solidFill>
                  <a:srgbClr val="000000"/>
                </a:solidFill>
              </a:rPr>
              <a:t>and </a:t>
            </a:r>
            <a:r>
              <a:rPr i="1" lang="en-US"/>
              <a:t>ileal arteries </a:t>
            </a:r>
            <a:r>
              <a:rPr b="1" lang="en-US" sz="2436">
                <a:solidFill>
                  <a:srgbClr val="000000"/>
                </a:solidFill>
              </a:rPr>
              <a:t>leading to the intestinal wall </a:t>
            </a:r>
            <a:endParaRPr/>
          </a:p>
          <a:p>
            <a:pPr indent="-298322" lvl="0" marL="298322" rtl="0" algn="l">
              <a:lnSpc>
                <a:spcPct val="100000"/>
              </a:lnSpc>
              <a:spcBef>
                <a:spcPts val="500"/>
              </a:spcBef>
              <a:spcAft>
                <a:spcPts val="0"/>
              </a:spcAft>
              <a:buClr>
                <a:srgbClr val="000000"/>
              </a:buClr>
              <a:buSzPts val="2436"/>
              <a:buFont typeface="Arial"/>
              <a:buChar char="•"/>
            </a:pPr>
            <a:r>
              <a:rPr b="1" lang="en-US" sz="2436">
                <a:solidFill>
                  <a:srgbClr val="000000"/>
                </a:solidFill>
              </a:rPr>
              <a:t>Branches of these arteries give rise to capillary beds in the villi, where the blood picks up all absorbed nutrients except lipids. </a:t>
            </a:r>
            <a:endParaRPr/>
          </a:p>
          <a:p>
            <a:pPr indent="-298322" lvl="0" marL="298322" rtl="0" algn="l">
              <a:lnSpc>
                <a:spcPct val="100000"/>
              </a:lnSpc>
              <a:spcBef>
                <a:spcPts val="500"/>
              </a:spcBef>
              <a:spcAft>
                <a:spcPts val="0"/>
              </a:spcAft>
              <a:buClr>
                <a:srgbClr val="000000"/>
              </a:buClr>
              <a:buSzPts val="2436"/>
              <a:buFont typeface="Arial"/>
              <a:buChar char="•"/>
            </a:pPr>
            <a:r>
              <a:rPr b="1" lang="en-US" sz="2436">
                <a:solidFill>
                  <a:srgbClr val="000000"/>
                </a:solidFill>
              </a:rPr>
              <a:t>Blood from here converges on another fan- like array of mesenteric veins, which leave by way of the </a:t>
            </a:r>
            <a:r>
              <a:rPr i="1" lang="en-US"/>
              <a:t>superior mesenteric vein </a:t>
            </a:r>
            <a:r>
              <a:rPr b="1" lang="en-US" sz="2436">
                <a:solidFill>
                  <a:srgbClr val="000000"/>
                </a:solidFill>
              </a:rPr>
              <a:t>joins the splenic vein and then flows into the hepatic portal system, headed for the liver with its load of nutrients . </a:t>
            </a:r>
            <a:endParaRPr sz="1044"/>
          </a:p>
        </p:txBody>
      </p:sp>
      <p:sp>
        <p:nvSpPr>
          <p:cNvPr id="63" name="Google Shape;63;p5"/>
          <p:cNvSpPr txBox="1"/>
          <p:nvPr>
            <p:ph idx="4294967295" type="sldNum"/>
          </p:nvPr>
        </p:nvSpPr>
        <p:spPr>
          <a:xfrm>
            <a:off x="8940976" y="6324600"/>
            <a:ext cx="203024"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descr="sal25693_25_24" id="68" name="Google Shape;68;p6"/>
          <p:cNvPicPr preferRelativeResize="0"/>
          <p:nvPr/>
        </p:nvPicPr>
        <p:blipFill rotWithShape="1">
          <a:blip r:embed="rId3">
            <a:alphaModFix/>
          </a:blip>
          <a:srcRect b="0" l="0" r="0" t="0"/>
          <a:stretch/>
        </p:blipFill>
        <p:spPr>
          <a:xfrm>
            <a:off x="3216275" y="1171575"/>
            <a:ext cx="4251325" cy="5191125"/>
          </a:xfrm>
          <a:prstGeom prst="rect">
            <a:avLst/>
          </a:prstGeom>
          <a:noFill/>
          <a:ln>
            <a:noFill/>
          </a:ln>
        </p:spPr>
      </p:pic>
      <p:sp>
        <p:nvSpPr>
          <p:cNvPr id="69" name="Google Shape;69;p6"/>
          <p:cNvSpPr txBox="1"/>
          <p:nvPr/>
        </p:nvSpPr>
        <p:spPr>
          <a:xfrm>
            <a:off x="3184525" y="2395537"/>
            <a:ext cx="763576"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Stomach</a:t>
            </a:r>
            <a:endParaRPr/>
          </a:p>
        </p:txBody>
      </p:sp>
      <p:sp>
        <p:nvSpPr>
          <p:cNvPr id="70" name="Google Shape;70;p6"/>
          <p:cNvSpPr txBox="1"/>
          <p:nvPr/>
        </p:nvSpPr>
        <p:spPr>
          <a:xfrm>
            <a:off x="1905000" y="3452812"/>
            <a:ext cx="743781"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Jejunum</a:t>
            </a:r>
            <a:endParaRPr/>
          </a:p>
        </p:txBody>
      </p:sp>
      <p:sp>
        <p:nvSpPr>
          <p:cNvPr id="71" name="Google Shape;71;p6"/>
          <p:cNvSpPr txBox="1"/>
          <p:nvPr/>
        </p:nvSpPr>
        <p:spPr>
          <a:xfrm>
            <a:off x="1905000" y="5472112"/>
            <a:ext cx="477081"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Ileum</a:t>
            </a:r>
            <a:endParaRPr/>
          </a:p>
        </p:txBody>
      </p:sp>
      <p:sp>
        <p:nvSpPr>
          <p:cNvPr id="72" name="Google Shape;72;p6"/>
          <p:cNvSpPr txBox="1"/>
          <p:nvPr/>
        </p:nvSpPr>
        <p:spPr>
          <a:xfrm>
            <a:off x="1905000" y="4895850"/>
            <a:ext cx="605570"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Cecum</a:t>
            </a:r>
            <a:endParaRPr/>
          </a:p>
        </p:txBody>
      </p:sp>
      <p:sp>
        <p:nvSpPr>
          <p:cNvPr id="73" name="Google Shape;73;p6"/>
          <p:cNvSpPr txBox="1"/>
          <p:nvPr/>
        </p:nvSpPr>
        <p:spPr>
          <a:xfrm>
            <a:off x="3184525" y="2687637"/>
            <a:ext cx="941115"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Duodenum</a:t>
            </a:r>
            <a:endParaRPr/>
          </a:p>
        </p:txBody>
      </p:sp>
      <p:sp>
        <p:nvSpPr>
          <p:cNvPr id="74" name="Google Shape;74;p6"/>
          <p:cNvSpPr txBox="1"/>
          <p:nvPr/>
        </p:nvSpPr>
        <p:spPr>
          <a:xfrm>
            <a:off x="1905000" y="4135437"/>
            <a:ext cx="892238"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Mesentery</a:t>
            </a:r>
            <a:endParaRPr/>
          </a:p>
        </p:txBody>
      </p:sp>
      <p:sp>
        <p:nvSpPr>
          <p:cNvPr id="75" name="Google Shape;75;p6"/>
          <p:cNvSpPr txBox="1"/>
          <p:nvPr/>
        </p:nvSpPr>
        <p:spPr>
          <a:xfrm>
            <a:off x="1905000" y="5192712"/>
            <a:ext cx="822698" cy="1973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Appendix</a:t>
            </a:r>
            <a:endParaRPr/>
          </a:p>
        </p:txBody>
      </p:sp>
      <p:sp>
        <p:nvSpPr>
          <p:cNvPr id="76" name="Google Shape;76;p6"/>
          <p:cNvSpPr/>
          <p:nvPr/>
        </p:nvSpPr>
        <p:spPr>
          <a:xfrm>
            <a:off x="4572000" y="3084512"/>
            <a:ext cx="1503363" cy="127001"/>
          </a:xfrm>
          <a:custGeom>
            <a:rect b="b" l="l" r="r" t="t"/>
            <a:pathLst>
              <a:path extrusionOk="0" h="21600" w="21600">
                <a:moveTo>
                  <a:pt x="0" y="0"/>
                </a:moveTo>
                <a:lnTo>
                  <a:pt x="5053" y="0"/>
                </a:lnTo>
                <a:lnTo>
                  <a:pt x="21600" y="21600"/>
                </a:lnTo>
              </a:path>
            </a:pathLst>
          </a:custGeom>
          <a:noFill/>
          <a:ln cap="flat" cmpd="sng" w="1587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77" name="Google Shape;77;p6"/>
          <p:cNvSpPr/>
          <p:nvPr/>
        </p:nvSpPr>
        <p:spPr>
          <a:xfrm>
            <a:off x="2682875" y="3559175"/>
            <a:ext cx="3568700" cy="608013"/>
          </a:xfrm>
          <a:custGeom>
            <a:rect b="b" l="l" r="r" t="t"/>
            <a:pathLst>
              <a:path extrusionOk="0" h="21600" w="21600">
                <a:moveTo>
                  <a:pt x="0" y="0"/>
                </a:moveTo>
                <a:lnTo>
                  <a:pt x="2944" y="0"/>
                </a:lnTo>
                <a:lnTo>
                  <a:pt x="21600" y="21600"/>
                </a:lnTo>
              </a:path>
            </a:pathLst>
          </a:custGeom>
          <a:noFill/>
          <a:ln cap="flat" cmpd="sng" w="1587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cxnSp>
        <p:nvCxnSpPr>
          <p:cNvPr id="78" name="Google Shape;78;p6"/>
          <p:cNvCxnSpPr/>
          <p:nvPr/>
        </p:nvCxnSpPr>
        <p:spPr>
          <a:xfrm>
            <a:off x="4194174" y="2797175"/>
            <a:ext cx="839789" cy="1588"/>
          </a:xfrm>
          <a:prstGeom prst="straightConnector1">
            <a:avLst/>
          </a:prstGeom>
          <a:noFill/>
          <a:ln cap="flat" cmpd="sng" w="15875">
            <a:solidFill>
              <a:srgbClr val="000000"/>
            </a:solidFill>
            <a:prstDash val="solid"/>
            <a:round/>
            <a:headEnd len="sm" w="sm" type="none"/>
            <a:tailEnd len="sm" w="sm" type="none"/>
          </a:ln>
        </p:spPr>
      </p:cxnSp>
      <p:cxnSp>
        <p:nvCxnSpPr>
          <p:cNvPr id="79" name="Google Shape;79;p6"/>
          <p:cNvCxnSpPr/>
          <p:nvPr/>
        </p:nvCxnSpPr>
        <p:spPr>
          <a:xfrm>
            <a:off x="2846387" y="3840162"/>
            <a:ext cx="655638" cy="1"/>
          </a:xfrm>
          <a:prstGeom prst="straightConnector1">
            <a:avLst/>
          </a:prstGeom>
          <a:noFill/>
          <a:ln cap="flat" cmpd="sng" w="15875">
            <a:solidFill>
              <a:srgbClr val="000000"/>
            </a:solidFill>
            <a:prstDash val="solid"/>
            <a:round/>
            <a:headEnd len="sm" w="sm" type="none"/>
            <a:tailEnd len="sm" w="sm" type="none"/>
          </a:ln>
        </p:spPr>
      </p:cxnSp>
      <p:cxnSp>
        <p:nvCxnSpPr>
          <p:cNvPr id="80" name="Google Shape;80;p6"/>
          <p:cNvCxnSpPr/>
          <p:nvPr/>
        </p:nvCxnSpPr>
        <p:spPr>
          <a:xfrm>
            <a:off x="2838450" y="4240212"/>
            <a:ext cx="1628775" cy="1"/>
          </a:xfrm>
          <a:prstGeom prst="straightConnector1">
            <a:avLst/>
          </a:prstGeom>
          <a:noFill/>
          <a:ln cap="flat" cmpd="sng" w="15875">
            <a:solidFill>
              <a:srgbClr val="000000"/>
            </a:solidFill>
            <a:prstDash val="solid"/>
            <a:round/>
            <a:headEnd len="sm" w="sm" type="none"/>
            <a:tailEnd len="sm" w="sm" type="none"/>
          </a:ln>
        </p:spPr>
      </p:cxnSp>
      <p:cxnSp>
        <p:nvCxnSpPr>
          <p:cNvPr id="81" name="Google Shape;81;p6"/>
          <p:cNvCxnSpPr/>
          <p:nvPr/>
        </p:nvCxnSpPr>
        <p:spPr>
          <a:xfrm>
            <a:off x="2714625" y="4518024"/>
            <a:ext cx="1420813" cy="1589"/>
          </a:xfrm>
          <a:prstGeom prst="straightConnector1">
            <a:avLst/>
          </a:prstGeom>
          <a:noFill/>
          <a:ln cap="flat" cmpd="sng" w="15875">
            <a:solidFill>
              <a:srgbClr val="000000"/>
            </a:solidFill>
            <a:prstDash val="solid"/>
            <a:round/>
            <a:headEnd len="sm" w="sm" type="none"/>
            <a:tailEnd len="sm" w="sm" type="none"/>
          </a:ln>
        </p:spPr>
      </p:cxnSp>
      <p:sp>
        <p:nvSpPr>
          <p:cNvPr id="82" name="Google Shape;82;p6"/>
          <p:cNvSpPr/>
          <p:nvPr/>
        </p:nvSpPr>
        <p:spPr>
          <a:xfrm>
            <a:off x="2565400" y="4826000"/>
            <a:ext cx="879475" cy="182563"/>
          </a:xfrm>
          <a:custGeom>
            <a:rect b="b" l="l" r="r" t="t"/>
            <a:pathLst>
              <a:path extrusionOk="0" h="21600" w="21600">
                <a:moveTo>
                  <a:pt x="0" y="21600"/>
                </a:moveTo>
                <a:lnTo>
                  <a:pt x="11268" y="21600"/>
                </a:lnTo>
                <a:lnTo>
                  <a:pt x="21600" y="0"/>
                </a:lnTo>
              </a:path>
            </a:pathLst>
          </a:custGeom>
          <a:noFill/>
          <a:ln cap="flat" cmpd="sng" w="1587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83" name="Google Shape;83;p6"/>
          <p:cNvSpPr/>
          <p:nvPr/>
        </p:nvSpPr>
        <p:spPr>
          <a:xfrm>
            <a:off x="2773362" y="5122862"/>
            <a:ext cx="1289051" cy="166688"/>
          </a:xfrm>
          <a:custGeom>
            <a:rect b="b" l="l" r="r" t="t"/>
            <a:pathLst>
              <a:path extrusionOk="0" h="21600" w="21600">
                <a:moveTo>
                  <a:pt x="0" y="21600"/>
                </a:moveTo>
                <a:lnTo>
                  <a:pt x="13833" y="21600"/>
                </a:lnTo>
                <a:lnTo>
                  <a:pt x="21600" y="0"/>
                </a:lnTo>
              </a:path>
            </a:pathLst>
          </a:custGeom>
          <a:noFill/>
          <a:ln cap="flat" cmpd="sng" w="1587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84" name="Google Shape;84;p6"/>
          <p:cNvSpPr/>
          <p:nvPr/>
        </p:nvSpPr>
        <p:spPr>
          <a:xfrm>
            <a:off x="2428875" y="5534025"/>
            <a:ext cx="2867025" cy="47626"/>
          </a:xfrm>
          <a:custGeom>
            <a:rect b="b" l="l" r="r" t="t"/>
            <a:pathLst>
              <a:path extrusionOk="0" h="21600" w="21600">
                <a:moveTo>
                  <a:pt x="0" y="21600"/>
                </a:moveTo>
                <a:lnTo>
                  <a:pt x="16693" y="21600"/>
                </a:lnTo>
                <a:lnTo>
                  <a:pt x="21600" y="0"/>
                </a:lnTo>
              </a:path>
            </a:pathLst>
          </a:custGeom>
          <a:noFill/>
          <a:ln cap="flat" cmpd="sng" w="1587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cxnSp>
        <p:nvCxnSpPr>
          <p:cNvPr id="85" name="Google Shape;85;p6"/>
          <p:cNvCxnSpPr/>
          <p:nvPr/>
        </p:nvCxnSpPr>
        <p:spPr>
          <a:xfrm>
            <a:off x="4025899" y="2505074"/>
            <a:ext cx="2328864" cy="1589"/>
          </a:xfrm>
          <a:prstGeom prst="straightConnector1">
            <a:avLst/>
          </a:prstGeom>
          <a:noFill/>
          <a:ln cap="flat" cmpd="sng" w="15875">
            <a:solidFill>
              <a:srgbClr val="000000"/>
            </a:solidFill>
            <a:prstDash val="solid"/>
            <a:round/>
            <a:headEnd len="sm" w="sm" type="none"/>
            <a:tailEnd len="sm" w="sm" type="none"/>
          </a:ln>
        </p:spPr>
      </p:cxnSp>
      <p:sp>
        <p:nvSpPr>
          <p:cNvPr id="86" name="Google Shape;86;p6"/>
          <p:cNvSpPr txBox="1"/>
          <p:nvPr/>
        </p:nvSpPr>
        <p:spPr>
          <a:xfrm>
            <a:off x="3184525" y="2979737"/>
            <a:ext cx="1346200" cy="4005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Duodenojejunal</a:t>
            </a:r>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flexure</a:t>
            </a:r>
            <a:endParaRPr/>
          </a:p>
        </p:txBody>
      </p:sp>
      <p:sp>
        <p:nvSpPr>
          <p:cNvPr id="87" name="Google Shape;87;p6"/>
          <p:cNvSpPr txBox="1"/>
          <p:nvPr/>
        </p:nvSpPr>
        <p:spPr>
          <a:xfrm>
            <a:off x="1905000" y="3721100"/>
            <a:ext cx="921581" cy="4005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Ascending</a:t>
            </a:r>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colon</a:t>
            </a:r>
            <a:endParaRPr/>
          </a:p>
        </p:txBody>
      </p:sp>
      <p:sp>
        <p:nvSpPr>
          <p:cNvPr id="88" name="Google Shape;88;p6"/>
          <p:cNvSpPr txBox="1"/>
          <p:nvPr/>
        </p:nvSpPr>
        <p:spPr>
          <a:xfrm>
            <a:off x="1905000" y="4422775"/>
            <a:ext cx="763923" cy="4005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Ileocecal</a:t>
            </a:r>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junction</a:t>
            </a:r>
            <a:endParaRPr/>
          </a:p>
        </p:txBody>
      </p:sp>
      <p:sp>
        <p:nvSpPr>
          <p:cNvPr id="89" name="Google Shape;89;p6"/>
          <p:cNvSpPr txBox="1"/>
          <p:nvPr>
            <p:ph idx="4294967295" type="sldNum"/>
          </p:nvPr>
        </p:nvSpPr>
        <p:spPr>
          <a:xfrm>
            <a:off x="8940976" y="6324600"/>
            <a:ext cx="203024"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90" name="Google Shape;90;p6"/>
          <p:cNvSpPr txBox="1"/>
          <p:nvPr>
            <p:ph idx="4294967295" type="title"/>
          </p:nvPr>
        </p:nvSpPr>
        <p:spPr>
          <a:xfrm>
            <a:off x="-1" y="76199"/>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Small Intestine</a:t>
            </a:r>
            <a:endParaRPr/>
          </a:p>
        </p:txBody>
      </p:sp>
      <p:sp>
        <p:nvSpPr>
          <p:cNvPr id="91" name="Google Shape;91;p6"/>
          <p:cNvSpPr txBox="1"/>
          <p:nvPr/>
        </p:nvSpPr>
        <p:spPr>
          <a:xfrm>
            <a:off x="1445559" y="1016465"/>
            <a:ext cx="6337019" cy="320039"/>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Copyright © The McGraw-Hill Companies, Inc. Permission required for reproduction or display.</a:t>
            </a:r>
            <a:endParaRPr/>
          </a:p>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                                              Figure from: Saladin, Anatomy &amp; Physiology, McGraw Hill, 2018</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7"/>
          <p:cNvSpPr txBox="1"/>
          <p:nvPr>
            <p:ph idx="4294967295" type="title"/>
          </p:nvPr>
        </p:nvSpPr>
        <p:spPr>
          <a:xfrm>
            <a:off x="-1" y="212724"/>
            <a:ext cx="9144002" cy="1143002"/>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Microscopic Anatomy</a:t>
            </a:r>
            <a:endParaRPr/>
          </a:p>
        </p:txBody>
      </p:sp>
      <p:sp>
        <p:nvSpPr>
          <p:cNvPr id="97" name="Google Shape;97;p7"/>
          <p:cNvSpPr txBox="1"/>
          <p:nvPr>
            <p:ph idx="4294967295" type="body"/>
          </p:nvPr>
        </p:nvSpPr>
        <p:spPr>
          <a:xfrm>
            <a:off x="258762" y="1706562"/>
            <a:ext cx="8564563" cy="4862513"/>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800"/>
              <a:buFont typeface="Arial"/>
              <a:buChar char="•"/>
            </a:pPr>
            <a:r>
              <a:rPr lang="en-US" sz="2800">
                <a:solidFill>
                  <a:srgbClr val="000000"/>
                </a:solidFill>
              </a:rPr>
              <a:t>tissue layers have </a:t>
            </a:r>
            <a:r>
              <a:rPr b="1" lang="en-US"/>
              <a:t>modifications for nutrient digestion and absorption</a:t>
            </a:r>
            <a:endParaRPr/>
          </a:p>
          <a:p>
            <a:pPr indent="-285750" lvl="1" marL="742950" rtl="0" algn="l">
              <a:lnSpc>
                <a:spcPct val="100000"/>
              </a:lnSpc>
              <a:spcBef>
                <a:spcPts val="0"/>
              </a:spcBef>
              <a:spcAft>
                <a:spcPts val="0"/>
              </a:spcAft>
              <a:buClr>
                <a:srgbClr val="000000"/>
              </a:buClr>
              <a:buSzPts val="2400"/>
              <a:buFont typeface="Arial"/>
              <a:buChar char="–"/>
            </a:pPr>
            <a:r>
              <a:rPr lang="en-US">
                <a:solidFill>
                  <a:srgbClr val="000000"/>
                </a:solidFill>
              </a:rPr>
              <a:t>lumen </a:t>
            </a:r>
            <a:endParaRPr/>
          </a:p>
          <a:p>
            <a:pPr indent="-285750" lvl="1" marL="742950" rtl="0" algn="l">
              <a:lnSpc>
                <a:spcPct val="100000"/>
              </a:lnSpc>
              <a:spcBef>
                <a:spcPts val="0"/>
              </a:spcBef>
              <a:spcAft>
                <a:spcPts val="0"/>
              </a:spcAft>
              <a:buClr>
                <a:srgbClr val="000000"/>
              </a:buClr>
              <a:buSzPts val="2400"/>
              <a:buFont typeface="Arial"/>
              <a:buChar char="–"/>
            </a:pPr>
            <a:r>
              <a:rPr b="1" lang="en-US">
                <a:solidFill>
                  <a:srgbClr val="000000"/>
                </a:solidFill>
              </a:rPr>
              <a:t>muscularis externa </a:t>
            </a:r>
            <a:endParaRPr b="0"/>
          </a:p>
          <a:p>
            <a:pPr indent="-285750" lvl="1" marL="742950" rtl="0" algn="l">
              <a:lnSpc>
                <a:spcPct val="100000"/>
              </a:lnSpc>
              <a:spcBef>
                <a:spcPts val="0"/>
              </a:spcBef>
              <a:spcAft>
                <a:spcPts val="0"/>
              </a:spcAft>
              <a:buClr>
                <a:srgbClr val="000000"/>
              </a:buClr>
              <a:buSzPts val="2400"/>
              <a:buFont typeface="Arial"/>
              <a:buChar char="–"/>
            </a:pPr>
            <a:r>
              <a:rPr b="1" lang="en-US">
                <a:solidFill>
                  <a:srgbClr val="000000"/>
                </a:solidFill>
              </a:rPr>
              <a:t>large internal surface area </a:t>
            </a:r>
            <a:endParaRPr b="0"/>
          </a:p>
          <a:p>
            <a:pPr indent="-228600" lvl="2" marL="1143000" rtl="0" algn="l">
              <a:lnSpc>
                <a:spcPct val="100000"/>
              </a:lnSpc>
              <a:spcBef>
                <a:spcPts val="0"/>
              </a:spcBef>
              <a:spcAft>
                <a:spcPts val="0"/>
              </a:spcAft>
              <a:buClr>
                <a:srgbClr val="000000"/>
              </a:buClr>
              <a:buSzPts val="2000"/>
              <a:buFont typeface="Arial"/>
              <a:buChar char="•"/>
            </a:pPr>
            <a:r>
              <a:rPr lang="en-US" sz="2000">
                <a:solidFill>
                  <a:srgbClr val="000000"/>
                </a:solidFill>
              </a:rPr>
              <a:t>great length and </a:t>
            </a:r>
            <a:r>
              <a:rPr b="1" lang="en-US"/>
              <a:t>three types of internal folds </a:t>
            </a:r>
            <a:r>
              <a:rPr lang="en-US" sz="2000">
                <a:solidFill>
                  <a:srgbClr val="000000"/>
                </a:solidFill>
              </a:rPr>
              <a:t>or projections</a:t>
            </a:r>
            <a:endParaRPr/>
          </a:p>
          <a:p>
            <a:pPr indent="-228600" lvl="3" marL="1600200" rtl="0" algn="l">
              <a:lnSpc>
                <a:spcPct val="100000"/>
              </a:lnSpc>
              <a:spcBef>
                <a:spcPts val="0"/>
              </a:spcBef>
              <a:spcAft>
                <a:spcPts val="0"/>
              </a:spcAft>
              <a:buClr>
                <a:srgbClr val="000000"/>
              </a:buClr>
              <a:buSzPts val="1800"/>
              <a:buFont typeface="Arial"/>
              <a:buChar char="–"/>
            </a:pPr>
            <a:r>
              <a:rPr b="1" lang="en-US" sz="1800">
                <a:solidFill>
                  <a:srgbClr val="000000"/>
                </a:solidFill>
              </a:rPr>
              <a:t>circular folds (plicae circulares) </a:t>
            </a:r>
            <a:endParaRPr b="0"/>
          </a:p>
          <a:p>
            <a:pPr indent="-228600" lvl="3" marL="1600200" rtl="0" algn="l">
              <a:lnSpc>
                <a:spcPct val="100000"/>
              </a:lnSpc>
              <a:spcBef>
                <a:spcPts val="0"/>
              </a:spcBef>
              <a:spcAft>
                <a:spcPts val="0"/>
              </a:spcAft>
              <a:buClr>
                <a:srgbClr val="000000"/>
              </a:buClr>
              <a:buSzPts val="1800"/>
              <a:buFont typeface="Arial"/>
              <a:buChar char="–"/>
            </a:pPr>
            <a:r>
              <a:rPr b="1" lang="en-US" sz="1800">
                <a:solidFill>
                  <a:srgbClr val="000000"/>
                </a:solidFill>
              </a:rPr>
              <a:t>villi</a:t>
            </a:r>
            <a:r>
              <a:rPr b="0" lang="en-US"/>
              <a:t> </a:t>
            </a:r>
            <a:endParaRPr b="0"/>
          </a:p>
          <a:p>
            <a:pPr indent="0" lvl="3" marL="0" rtl="0" algn="l">
              <a:lnSpc>
                <a:spcPct val="100000"/>
              </a:lnSpc>
              <a:spcBef>
                <a:spcPts val="0"/>
              </a:spcBef>
              <a:spcAft>
                <a:spcPts val="0"/>
              </a:spcAft>
              <a:buClr>
                <a:srgbClr val="000000"/>
              </a:buClr>
              <a:buSzPts val="1800"/>
              <a:buFont typeface="Arial"/>
              <a:buNone/>
            </a:pPr>
            <a:r>
              <a:rPr b="0" lang="en-US"/>
              <a:t>         -   </a:t>
            </a:r>
            <a:r>
              <a:rPr b="1" lang="en-US" sz="1800">
                <a:solidFill>
                  <a:srgbClr val="000000"/>
                </a:solidFill>
              </a:rPr>
              <a:t>microvilliintestinal crypts (crypts of Lieberkühn) </a:t>
            </a:r>
            <a:endParaRPr b="0" sz="2000"/>
          </a:p>
          <a:p>
            <a:pPr indent="0" lvl="0" marL="0" rtl="0" algn="l">
              <a:lnSpc>
                <a:spcPct val="100000"/>
              </a:lnSpc>
              <a:spcBef>
                <a:spcPts val="400"/>
              </a:spcBef>
              <a:spcAft>
                <a:spcPts val="0"/>
              </a:spcAft>
              <a:buClr>
                <a:srgbClr val="000000"/>
              </a:buClr>
              <a:buSzPts val="2000"/>
              <a:buFont typeface="Arial"/>
              <a:buNone/>
            </a:pPr>
            <a:r>
              <a:rPr b="0" lang="en-US"/>
              <a:t>        -  </a:t>
            </a:r>
            <a:r>
              <a:rPr b="1" lang="en-US" sz="2000">
                <a:solidFill>
                  <a:srgbClr val="000000"/>
                </a:solidFill>
              </a:rPr>
              <a:t>duodenal glands</a:t>
            </a:r>
            <a:endParaRPr b="0"/>
          </a:p>
          <a:p>
            <a:pPr indent="0" lvl="0" marL="0" rtl="0" algn="l">
              <a:lnSpc>
                <a:spcPct val="100000"/>
              </a:lnSpc>
              <a:spcBef>
                <a:spcPts val="400"/>
              </a:spcBef>
              <a:spcAft>
                <a:spcPts val="0"/>
              </a:spcAft>
              <a:buClr>
                <a:srgbClr val="000000"/>
              </a:buClr>
              <a:buSzPts val="2000"/>
              <a:buFont typeface="Arial"/>
              <a:buNone/>
            </a:pPr>
            <a:r>
              <a:rPr lang="en-US" sz="2000">
                <a:solidFill>
                  <a:srgbClr val="000000"/>
                </a:solidFill>
              </a:rPr>
              <a:t>        - </a:t>
            </a:r>
            <a:r>
              <a:rPr b="1" lang="en-US"/>
              <a:t>defensive lymphocytes </a:t>
            </a:r>
            <a:endParaRPr/>
          </a:p>
        </p:txBody>
      </p:sp>
      <p:sp>
        <p:nvSpPr>
          <p:cNvPr id="98" name="Google Shape;98;p7"/>
          <p:cNvSpPr txBox="1"/>
          <p:nvPr>
            <p:ph idx="4294967295" type="sldNum"/>
          </p:nvPr>
        </p:nvSpPr>
        <p:spPr>
          <a:xfrm>
            <a:off x="8940976" y="6324600"/>
            <a:ext cx="203024"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8"/>
          <p:cNvSpPr txBox="1"/>
          <p:nvPr>
            <p:ph idx="4294967295" type="title"/>
          </p:nvPr>
        </p:nvSpPr>
        <p:spPr>
          <a:xfrm>
            <a:off x="-1" y="639762"/>
            <a:ext cx="9144002" cy="1143001"/>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Intestinal Secretion</a:t>
            </a:r>
            <a:endParaRPr/>
          </a:p>
        </p:txBody>
      </p:sp>
      <p:sp>
        <p:nvSpPr>
          <p:cNvPr id="104" name="Google Shape;104;p8"/>
          <p:cNvSpPr txBox="1"/>
          <p:nvPr>
            <p:ph idx="4294967295" type="body"/>
          </p:nvPr>
        </p:nvSpPr>
        <p:spPr>
          <a:xfrm>
            <a:off x="549275" y="2117725"/>
            <a:ext cx="8167688" cy="41148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800"/>
              <a:buFont typeface="Arial"/>
              <a:buChar char="•"/>
            </a:pPr>
            <a:r>
              <a:rPr b="1" lang="en-US" sz="2800">
                <a:solidFill>
                  <a:srgbClr val="000000"/>
                </a:solidFill>
              </a:rPr>
              <a:t>intestinal crypts </a:t>
            </a:r>
            <a:r>
              <a:rPr b="0" lang="en-US"/>
              <a:t>secrete 1 to 2 L of </a:t>
            </a:r>
            <a:r>
              <a:rPr b="1" lang="en-US" sz="2800">
                <a:solidFill>
                  <a:srgbClr val="000000"/>
                </a:solidFill>
              </a:rPr>
              <a:t>intestinal juice </a:t>
            </a:r>
            <a:r>
              <a:rPr b="0" lang="en-US"/>
              <a:t>per day</a:t>
            </a:r>
            <a:endParaRPr/>
          </a:p>
        </p:txBody>
      </p:sp>
      <p:sp>
        <p:nvSpPr>
          <p:cNvPr id="105" name="Google Shape;105;p8"/>
          <p:cNvSpPr txBox="1"/>
          <p:nvPr>
            <p:ph idx="4294967295" type="sldNum"/>
          </p:nvPr>
        </p:nvSpPr>
        <p:spPr>
          <a:xfrm>
            <a:off x="8940976" y="6324600"/>
            <a:ext cx="203024"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grpSp>
        <p:nvGrpSpPr>
          <p:cNvPr id="106" name="Google Shape;106;p8"/>
          <p:cNvGrpSpPr/>
          <p:nvPr/>
        </p:nvGrpSpPr>
        <p:grpSpPr>
          <a:xfrm>
            <a:off x="300029" y="3978266"/>
            <a:ext cx="980374" cy="1007340"/>
            <a:chOff x="-2" y="-1"/>
            <a:chExt cx="980373" cy="1007339"/>
          </a:xfrm>
        </p:grpSpPr>
        <p:sp>
          <p:nvSpPr>
            <p:cNvPr id="107" name="Google Shape;107;p8"/>
            <p:cNvSpPr/>
            <p:nvPr/>
          </p:nvSpPr>
          <p:spPr>
            <a:xfrm>
              <a:off x="-2" y="-1"/>
              <a:ext cx="980373" cy="1007339"/>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08" name="Google Shape;108;p8"/>
            <p:cNvSpPr/>
            <p:nvPr/>
          </p:nvSpPr>
          <p:spPr>
            <a:xfrm>
              <a:off x="165065" y="169585"/>
              <a:ext cx="650359" cy="668149"/>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09" name="Google Shape;109;p8"/>
            <p:cNvGrpSpPr/>
            <p:nvPr/>
          </p:nvGrpSpPr>
          <p:grpSpPr>
            <a:xfrm>
              <a:off x="142133" y="146025"/>
              <a:ext cx="696256" cy="715332"/>
              <a:chOff x="-2" y="-1"/>
              <a:chExt cx="696255" cy="715331"/>
            </a:xfrm>
          </p:grpSpPr>
          <p:sp>
            <p:nvSpPr>
              <p:cNvPr id="110" name="Google Shape;110;p8"/>
              <p:cNvSpPr/>
              <p:nvPr/>
            </p:nvSpPr>
            <p:spPr>
              <a:xfrm>
                <a:off x="-2" y="0"/>
                <a:ext cx="696253" cy="715326"/>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11" name="Google Shape;111;p8"/>
              <p:cNvPicPr preferRelativeResize="0"/>
              <p:nvPr/>
            </p:nvPicPr>
            <p:blipFill rotWithShape="1">
              <a:blip r:embed="rId3">
                <a:alphaModFix/>
              </a:blip>
              <a:srcRect b="0" l="0" r="0" t="0"/>
              <a:stretch/>
            </p:blipFill>
            <p:spPr>
              <a:xfrm>
                <a:off x="2" y="-1"/>
                <a:ext cx="696251" cy="715331"/>
              </a:xfrm>
              <a:prstGeom prst="rect">
                <a:avLst/>
              </a:prstGeom>
              <a:noFill/>
              <a:ln>
                <a:noFill/>
              </a:ln>
            </p:spPr>
          </p:pic>
        </p:grpSp>
      </p:grpSp>
      <p:sp>
        <p:nvSpPr>
          <p:cNvPr id="112" name="Google Shape;112;p8"/>
          <p:cNvSpPr txBox="1"/>
          <p:nvPr/>
        </p:nvSpPr>
        <p:spPr>
          <a:xfrm>
            <a:off x="1435099" y="4114800"/>
            <a:ext cx="7045674" cy="1449388"/>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2340"/>
              <a:buFont typeface="Arial"/>
              <a:buNone/>
            </a:pPr>
            <a:r>
              <a:rPr b="1" i="0" lang="en-US" sz="2340" u="none" cap="none" strike="noStrike">
                <a:solidFill>
                  <a:srgbClr val="000000"/>
                </a:solidFill>
                <a:latin typeface="Arial"/>
                <a:ea typeface="Arial"/>
                <a:cs typeface="Arial"/>
                <a:sym typeface="Arial"/>
              </a:rPr>
              <a:t>Describe the brush border enzymes of the small intestine and their functions? </a:t>
            </a:r>
            <a:endParaRPr/>
          </a:p>
          <a:p>
            <a:pPr indent="0" lvl="0" marL="0" marR="0" rtl="0" algn="l">
              <a:lnSpc>
                <a:spcPct val="100000"/>
              </a:lnSpc>
              <a:spcBef>
                <a:spcPts val="0"/>
              </a:spcBef>
              <a:spcAft>
                <a:spcPts val="0"/>
              </a:spcAft>
              <a:buClr>
                <a:srgbClr val="000000"/>
              </a:buClr>
              <a:buSzPts val="2340"/>
              <a:buFont typeface="Arial"/>
              <a:buNone/>
            </a:pPr>
            <a:br>
              <a:rPr b="1" i="0" lang="en-US" sz="2340" u="none" cap="none" strike="noStrike">
                <a:solidFill>
                  <a:srgbClr val="000000"/>
                </a:solidFill>
                <a:latin typeface="Arial"/>
                <a:ea typeface="Arial"/>
                <a:cs typeface="Arial"/>
                <a:sym typeface="Arial"/>
              </a:rPr>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300"/>
                                        <p:tgtEl>
                                          <p:spTgt spid="106"/>
                                        </p:tgtEl>
                                        <p:attrNameLst>
                                          <p:attrName>ppt_w</p:attrName>
                                        </p:attrNameLst>
                                      </p:cBhvr>
                                      <p:tavLst>
                                        <p:tav fmla="" tm="0">
                                          <p:val>
                                            <p:strVal val="0"/>
                                          </p:val>
                                        </p:tav>
                                        <p:tav fmla="" tm="100000">
                                          <p:val>
                                            <p:strVal val="#ppt_w"/>
                                          </p:val>
                                        </p:tav>
                                      </p:tavLst>
                                    </p:anim>
                                    <p:anim calcmode="lin" valueType="num">
                                      <p:cBhvr additive="base">
                                        <p:cTn dur="300"/>
                                        <p:tgtEl>
                                          <p:spTgt spid="10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9"/>
          <p:cNvSpPr txBox="1"/>
          <p:nvPr>
            <p:ph idx="4294967295" type="title"/>
          </p:nvPr>
        </p:nvSpPr>
        <p:spPr>
          <a:xfrm>
            <a:off x="-1" y="246062"/>
            <a:ext cx="9144002" cy="1143001"/>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Intestinal Motility</a:t>
            </a:r>
            <a:endParaRPr/>
          </a:p>
        </p:txBody>
      </p:sp>
      <p:sp>
        <p:nvSpPr>
          <p:cNvPr id="118" name="Google Shape;118;p9"/>
          <p:cNvSpPr txBox="1"/>
          <p:nvPr>
            <p:ph idx="4294967295" type="body"/>
          </p:nvPr>
        </p:nvSpPr>
        <p:spPr>
          <a:xfrm>
            <a:off x="488156" y="2938411"/>
            <a:ext cx="8167688" cy="3652787"/>
          </a:xfrm>
          <a:prstGeom prst="rect">
            <a:avLst/>
          </a:prstGeom>
          <a:noFill/>
          <a:ln>
            <a:noFill/>
          </a:ln>
        </p:spPr>
        <p:txBody>
          <a:bodyPr anchorCtr="0" anchor="t" bIns="45700" lIns="45700" spcFirstLastPara="1" rIns="45700" wrap="square" tIns="45700">
            <a:normAutofit/>
          </a:bodyPr>
          <a:lstStyle/>
          <a:p>
            <a:pPr indent="-322325" lvl="0" marL="322325" rtl="0" algn="l">
              <a:lnSpc>
                <a:spcPct val="100000"/>
              </a:lnSpc>
              <a:spcBef>
                <a:spcPts val="0"/>
              </a:spcBef>
              <a:spcAft>
                <a:spcPts val="0"/>
              </a:spcAft>
              <a:buClr>
                <a:srgbClr val="000000"/>
              </a:buClr>
              <a:buSzPts val="2632"/>
              <a:buFont typeface="Arial"/>
              <a:buChar char="•"/>
            </a:pPr>
            <a:r>
              <a:rPr b="1" lang="en-US" sz="2632">
                <a:solidFill>
                  <a:srgbClr val="000000"/>
                </a:solidFill>
              </a:rPr>
              <a:t>segmentation </a:t>
            </a:r>
            <a:r>
              <a:rPr b="0" lang="en-US"/>
              <a:t>– </a:t>
            </a:r>
            <a:r>
              <a:rPr b="0" lang="en-US" sz="2256"/>
              <a:t>the movement in which stationary ringlike constrictions appear in several places along the intestine</a:t>
            </a:r>
            <a:endParaRPr b="0"/>
          </a:p>
          <a:p>
            <a:pPr indent="0" lvl="0" marL="0" rtl="0" algn="l">
              <a:lnSpc>
                <a:spcPct val="100000"/>
              </a:lnSpc>
              <a:spcBef>
                <a:spcPts val="600"/>
              </a:spcBef>
              <a:spcAft>
                <a:spcPts val="0"/>
              </a:spcAft>
              <a:buClr>
                <a:srgbClr val="000000"/>
              </a:buClr>
              <a:buSzPts val="2600"/>
              <a:buFont typeface="Arial"/>
              <a:buNone/>
            </a:pPr>
            <a:r>
              <a:rPr b="0" lang="en-US"/>
              <a:t>    </a:t>
            </a:r>
            <a:r>
              <a:rPr b="1" lang="en-US" sz="2632">
                <a:solidFill>
                  <a:srgbClr val="000000"/>
                </a:solidFill>
              </a:rPr>
              <a:t>— </a:t>
            </a:r>
            <a:r>
              <a:rPr lang="en-US" sz="2256"/>
              <a:t>pacemaker cells</a:t>
            </a:r>
            <a:endParaRPr/>
          </a:p>
          <a:p>
            <a:pPr indent="-322325" lvl="0" marL="322325" rtl="0" algn="l">
              <a:lnSpc>
                <a:spcPct val="100000"/>
              </a:lnSpc>
              <a:spcBef>
                <a:spcPts val="600"/>
              </a:spcBef>
              <a:spcAft>
                <a:spcPts val="0"/>
              </a:spcAft>
              <a:buClr>
                <a:srgbClr val="000000"/>
              </a:buClr>
              <a:buSzPts val="2632"/>
              <a:buFont typeface="Arial"/>
              <a:buChar char="•"/>
            </a:pPr>
            <a:r>
              <a:rPr b="1" lang="en-US" sz="2632">
                <a:solidFill>
                  <a:srgbClr val="000000"/>
                </a:solidFill>
              </a:rPr>
              <a:t>Peristalsis - </a:t>
            </a:r>
            <a:r>
              <a:rPr b="0" lang="en-US" sz="2256"/>
              <a:t>gradual movement of contents towards colon.</a:t>
            </a:r>
            <a:endParaRPr b="0" sz="2256"/>
          </a:p>
          <a:p>
            <a:pPr indent="0" lvl="0" marL="0" rtl="0" algn="l">
              <a:lnSpc>
                <a:spcPct val="100000"/>
              </a:lnSpc>
              <a:spcBef>
                <a:spcPts val="400"/>
              </a:spcBef>
              <a:spcAft>
                <a:spcPts val="0"/>
              </a:spcAft>
              <a:buClr>
                <a:srgbClr val="000000"/>
              </a:buClr>
              <a:buSzPts val="2256"/>
              <a:buFont typeface="Arial"/>
              <a:buNone/>
            </a:pPr>
            <a:r>
              <a:rPr b="0" lang="en-US" sz="2256"/>
              <a:t>     -  </a:t>
            </a:r>
            <a:r>
              <a:rPr b="1" lang="en-US" sz="1879">
                <a:solidFill>
                  <a:srgbClr val="000000"/>
                </a:solidFill>
              </a:rPr>
              <a:t>peristaltic wave </a:t>
            </a:r>
            <a:endParaRPr b="0"/>
          </a:p>
          <a:p>
            <a:pPr indent="0" lvl="0" marL="0" rtl="0" algn="l">
              <a:lnSpc>
                <a:spcPct val="100000"/>
              </a:lnSpc>
              <a:spcBef>
                <a:spcPts val="400"/>
              </a:spcBef>
              <a:spcAft>
                <a:spcPts val="0"/>
              </a:spcAft>
              <a:buClr>
                <a:srgbClr val="000000"/>
              </a:buClr>
              <a:buSzPts val="1800"/>
              <a:buFont typeface="Arial"/>
              <a:buNone/>
            </a:pPr>
            <a:r>
              <a:rPr b="0" lang="en-US"/>
              <a:t>      -   </a:t>
            </a:r>
            <a:r>
              <a:rPr b="1" lang="en-US" sz="1879">
                <a:solidFill>
                  <a:srgbClr val="000000"/>
                </a:solidFill>
              </a:rPr>
              <a:t>migrating motor complex </a:t>
            </a:r>
            <a:endParaRPr b="0"/>
          </a:p>
          <a:p>
            <a:pPr indent="0" lvl="0" marL="0" rtl="0" algn="l">
              <a:lnSpc>
                <a:spcPct val="100000"/>
              </a:lnSpc>
              <a:spcBef>
                <a:spcPts val="400"/>
              </a:spcBef>
              <a:spcAft>
                <a:spcPts val="0"/>
              </a:spcAft>
              <a:buClr>
                <a:srgbClr val="000000"/>
              </a:buClr>
              <a:buSzPts val="1800"/>
              <a:buFont typeface="Arial"/>
              <a:buNone/>
            </a:pPr>
            <a:r>
              <a:rPr b="0" lang="en-US"/>
              <a:t>      -   </a:t>
            </a:r>
            <a:r>
              <a:rPr b="1" lang="en-US" sz="1879">
                <a:solidFill>
                  <a:srgbClr val="000000"/>
                </a:solidFill>
              </a:rPr>
              <a:t>ileocecal valve </a:t>
            </a:r>
            <a:endParaRPr b="0"/>
          </a:p>
          <a:p>
            <a:pPr indent="0" lvl="0" marL="0" rtl="0" algn="l">
              <a:lnSpc>
                <a:spcPct val="100000"/>
              </a:lnSpc>
              <a:spcBef>
                <a:spcPts val="400"/>
              </a:spcBef>
              <a:spcAft>
                <a:spcPts val="0"/>
              </a:spcAft>
              <a:buClr>
                <a:srgbClr val="000000"/>
              </a:buClr>
              <a:buSzPts val="1800"/>
              <a:buFont typeface="Arial"/>
              <a:buNone/>
            </a:pPr>
            <a:r>
              <a:rPr b="0" lang="en-US"/>
              <a:t>       -   </a:t>
            </a:r>
            <a:r>
              <a:rPr b="1" lang="en-US" sz="1879">
                <a:solidFill>
                  <a:srgbClr val="000000"/>
                </a:solidFill>
              </a:rPr>
              <a:t>gastroileal reflex</a:t>
            </a:r>
            <a:endParaRPr/>
          </a:p>
        </p:txBody>
      </p:sp>
      <p:sp>
        <p:nvSpPr>
          <p:cNvPr id="119" name="Google Shape;119;p9"/>
          <p:cNvSpPr txBox="1"/>
          <p:nvPr>
            <p:ph idx="4294967295" type="sldNum"/>
          </p:nvPr>
        </p:nvSpPr>
        <p:spPr>
          <a:xfrm>
            <a:off x="8940976" y="6324600"/>
            <a:ext cx="203024"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grpSp>
        <p:nvGrpSpPr>
          <p:cNvPr id="120" name="Google Shape;120;p9"/>
          <p:cNvGrpSpPr/>
          <p:nvPr/>
        </p:nvGrpSpPr>
        <p:grpSpPr>
          <a:xfrm>
            <a:off x="261929" y="1660067"/>
            <a:ext cx="980374" cy="1007340"/>
            <a:chOff x="-2" y="-1"/>
            <a:chExt cx="980373" cy="1007339"/>
          </a:xfrm>
        </p:grpSpPr>
        <p:sp>
          <p:nvSpPr>
            <p:cNvPr id="121" name="Google Shape;121;p9"/>
            <p:cNvSpPr/>
            <p:nvPr/>
          </p:nvSpPr>
          <p:spPr>
            <a:xfrm>
              <a:off x="-2" y="-1"/>
              <a:ext cx="980373" cy="1007339"/>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22" name="Google Shape;122;p9"/>
            <p:cNvSpPr/>
            <p:nvPr/>
          </p:nvSpPr>
          <p:spPr>
            <a:xfrm>
              <a:off x="165065" y="169585"/>
              <a:ext cx="650359" cy="668149"/>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23" name="Google Shape;123;p9"/>
            <p:cNvGrpSpPr/>
            <p:nvPr/>
          </p:nvGrpSpPr>
          <p:grpSpPr>
            <a:xfrm>
              <a:off x="142133" y="146025"/>
              <a:ext cx="696256" cy="715332"/>
              <a:chOff x="-2" y="-1"/>
              <a:chExt cx="696255" cy="715331"/>
            </a:xfrm>
          </p:grpSpPr>
          <p:sp>
            <p:nvSpPr>
              <p:cNvPr id="124" name="Google Shape;124;p9"/>
              <p:cNvSpPr/>
              <p:nvPr/>
            </p:nvSpPr>
            <p:spPr>
              <a:xfrm>
                <a:off x="-2" y="0"/>
                <a:ext cx="696253" cy="715326"/>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25" name="Google Shape;125;p9"/>
              <p:cNvPicPr preferRelativeResize="0"/>
              <p:nvPr/>
            </p:nvPicPr>
            <p:blipFill rotWithShape="1">
              <a:blip r:embed="rId3">
                <a:alphaModFix/>
              </a:blip>
              <a:srcRect b="0" l="0" r="0" t="0"/>
              <a:stretch/>
            </p:blipFill>
            <p:spPr>
              <a:xfrm>
                <a:off x="2" y="-1"/>
                <a:ext cx="696251" cy="715331"/>
              </a:xfrm>
              <a:prstGeom prst="rect">
                <a:avLst/>
              </a:prstGeom>
              <a:noFill/>
              <a:ln>
                <a:noFill/>
              </a:ln>
            </p:spPr>
          </p:pic>
        </p:grpSp>
      </p:grpSp>
      <p:sp>
        <p:nvSpPr>
          <p:cNvPr id="126" name="Google Shape;126;p9"/>
          <p:cNvSpPr txBox="1"/>
          <p:nvPr/>
        </p:nvSpPr>
        <p:spPr>
          <a:xfrm>
            <a:off x="1422399" y="1549400"/>
            <a:ext cx="7045674" cy="1449388"/>
          </a:xfrm>
          <a:prstGeom prst="rect">
            <a:avLst/>
          </a:prstGeom>
          <a:noFill/>
          <a:ln>
            <a:noFill/>
          </a:ln>
        </p:spPr>
        <p:txBody>
          <a:bodyPr anchorCtr="0" anchor="ctr" bIns="45700" lIns="45700" spcFirstLastPara="1" rIns="45700" wrap="square" tIns="45700">
            <a:normAutofit/>
          </a:bodyPr>
          <a:lstStyle/>
          <a:p>
            <a:pPr indent="0" lvl="0" marL="0" marR="0" rtl="0" algn="l">
              <a:lnSpc>
                <a:spcPct val="100000"/>
              </a:lnSpc>
              <a:spcBef>
                <a:spcPts val="0"/>
              </a:spcBef>
              <a:spcAft>
                <a:spcPts val="0"/>
              </a:spcAft>
              <a:buClr>
                <a:srgbClr val="000000"/>
              </a:buClr>
              <a:buSzPts val="2844"/>
              <a:buFont typeface="Arial"/>
              <a:buNone/>
            </a:pPr>
            <a:r>
              <a:rPr b="1" i="0" lang="en-US" sz="2844" u="none" cap="none" strike="noStrike">
                <a:solidFill>
                  <a:srgbClr val="000000"/>
                </a:solidFill>
                <a:latin typeface="Arial"/>
                <a:ea typeface="Arial"/>
                <a:cs typeface="Arial"/>
                <a:sym typeface="Arial"/>
              </a:rPr>
              <a:t>Describe the functions of small intestine</a:t>
            </a:r>
            <a:endParaRPr/>
          </a:p>
          <a:p>
            <a:pPr indent="0" lvl="0" marL="0" marR="0" rtl="0" algn="l">
              <a:lnSpc>
                <a:spcPct val="100000"/>
              </a:lnSpc>
              <a:spcBef>
                <a:spcPts val="0"/>
              </a:spcBef>
              <a:spcAft>
                <a:spcPts val="0"/>
              </a:spcAft>
              <a:buClr>
                <a:srgbClr val="000000"/>
              </a:buClr>
              <a:buSzPts val="2844"/>
              <a:buFont typeface="Arial"/>
              <a:buNone/>
            </a:pPr>
            <a:r>
              <a:rPr b="1" i="0" lang="en-US" sz="2844" u="none" cap="none" strike="noStrike">
                <a:solidFill>
                  <a:srgbClr val="000000"/>
                </a:solidFill>
                <a:latin typeface="Arial"/>
                <a:ea typeface="Arial"/>
                <a:cs typeface="Arial"/>
                <a:sym typeface="Arial"/>
              </a:rPr>
              <a:t>contractions ?</a:t>
            </a:r>
            <a:br>
              <a:rPr b="1" i="0" lang="en-US" sz="2844" u="none" cap="none" strike="noStrike">
                <a:solidFill>
                  <a:srgbClr val="000000"/>
                </a:solidFill>
                <a:latin typeface="Arial"/>
                <a:ea typeface="Arial"/>
                <a:cs typeface="Arial"/>
                <a:sym typeface="Arial"/>
              </a:rPr>
            </a:b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300"/>
                                        <p:tgtEl>
                                          <p:spTgt spid="120"/>
                                        </p:tgtEl>
                                        <p:attrNameLst>
                                          <p:attrName>ppt_w</p:attrName>
                                        </p:attrNameLst>
                                      </p:cBhvr>
                                      <p:tavLst>
                                        <p:tav fmla="" tm="0">
                                          <p:val>
                                            <p:strVal val="0"/>
                                          </p:val>
                                        </p:tav>
                                        <p:tav fmla="" tm="100000">
                                          <p:val>
                                            <p:strVal val="#ppt_w"/>
                                          </p:val>
                                        </p:tav>
                                      </p:tavLst>
                                    </p:anim>
                                    <p:anim calcmode="lin" valueType="num">
                                      <p:cBhvr additive="base">
                                        <p:cTn dur="300"/>
                                        <p:tgtEl>
                                          <p:spTgt spid="12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0"/>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pic>
        <p:nvPicPr>
          <p:cNvPr descr="Screen Shot 2020-09-11 at 10.14.35.png" id="132" name="Google Shape;132;p10"/>
          <p:cNvPicPr preferRelativeResize="0"/>
          <p:nvPr/>
        </p:nvPicPr>
        <p:blipFill rotWithShape="1">
          <a:blip r:embed="rId3">
            <a:alphaModFix/>
          </a:blip>
          <a:srcRect b="0" l="0" r="0" t="0"/>
          <a:stretch/>
        </p:blipFill>
        <p:spPr>
          <a:xfrm>
            <a:off x="186207" y="1027955"/>
            <a:ext cx="8979053" cy="3925790"/>
          </a:xfrm>
          <a:prstGeom prst="rect">
            <a:avLst/>
          </a:prstGeom>
          <a:noFill/>
          <a:ln>
            <a:noFill/>
          </a:ln>
        </p:spPr>
      </p:pic>
      <p:sp>
        <p:nvSpPr>
          <p:cNvPr id="133" name="Google Shape;133;p10"/>
          <p:cNvSpPr txBox="1"/>
          <p:nvPr/>
        </p:nvSpPr>
        <p:spPr>
          <a:xfrm>
            <a:off x="1403491" y="635465"/>
            <a:ext cx="6337019" cy="320039"/>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Copyright © The McGraw-Hill Companies, Inc. Permission required for reproduction or display.</a:t>
            </a:r>
            <a:endParaRPr/>
          </a:p>
          <a:p>
            <a:pPr indent="0" lvl="0" marL="0" marR="0" rtl="0" algn="l">
              <a:lnSpc>
                <a:spcPct val="100000"/>
              </a:lnSpc>
              <a:spcBef>
                <a:spcPts val="0"/>
              </a:spcBef>
              <a:spcAft>
                <a:spcPts val="0"/>
              </a:spcAft>
              <a:buClr>
                <a:srgbClr val="444444"/>
              </a:buClr>
              <a:buSzPts val="900"/>
              <a:buFont typeface="Helvetica Neue"/>
              <a:buNone/>
            </a:pPr>
            <a:r>
              <a:rPr b="0" i="0" lang="en-US" sz="900" u="none" cap="none" strike="noStrike">
                <a:solidFill>
                  <a:srgbClr val="444444"/>
                </a:solidFill>
                <a:latin typeface="Helvetica Neue"/>
                <a:ea typeface="Helvetica Neue"/>
                <a:cs typeface="Helvetica Neue"/>
                <a:sym typeface="Helvetica Neue"/>
              </a:rPr>
              <a:t>                                              Figure from: Saladin, Anatomy &amp; Physiology, McGraw Hill, 2018</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